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96"/>
  </p:notesMasterIdLst>
  <p:handoutMasterIdLst>
    <p:handoutMasterId r:id="rId97"/>
  </p:handoutMasterIdLst>
  <p:sldIdLst>
    <p:sldId id="309" r:id="rId5"/>
    <p:sldId id="393" r:id="rId6"/>
    <p:sldId id="394" r:id="rId7"/>
    <p:sldId id="395" r:id="rId8"/>
    <p:sldId id="396" r:id="rId9"/>
    <p:sldId id="453" r:id="rId10"/>
    <p:sldId id="397" r:id="rId11"/>
    <p:sldId id="454" r:id="rId12"/>
    <p:sldId id="398" r:id="rId13"/>
    <p:sldId id="399" r:id="rId14"/>
    <p:sldId id="400" r:id="rId15"/>
    <p:sldId id="401" r:id="rId16"/>
    <p:sldId id="402" r:id="rId17"/>
    <p:sldId id="403" r:id="rId18"/>
    <p:sldId id="404" r:id="rId19"/>
    <p:sldId id="405" r:id="rId20"/>
    <p:sldId id="411" r:id="rId21"/>
    <p:sldId id="412" r:id="rId22"/>
    <p:sldId id="413" r:id="rId23"/>
    <p:sldId id="414" r:id="rId24"/>
    <p:sldId id="426" r:id="rId25"/>
    <p:sldId id="457" r:id="rId26"/>
    <p:sldId id="427" r:id="rId27"/>
    <p:sldId id="417" r:id="rId28"/>
    <p:sldId id="418" r:id="rId29"/>
    <p:sldId id="419" r:id="rId30"/>
    <p:sldId id="420" r:id="rId31"/>
    <p:sldId id="421" r:id="rId32"/>
    <p:sldId id="422" r:id="rId33"/>
    <p:sldId id="423" r:id="rId34"/>
    <p:sldId id="424" r:id="rId35"/>
    <p:sldId id="428" r:id="rId36"/>
    <p:sldId id="429" r:id="rId37"/>
    <p:sldId id="430" r:id="rId38"/>
    <p:sldId id="431" r:id="rId39"/>
    <p:sldId id="432" r:id="rId40"/>
    <p:sldId id="433" r:id="rId41"/>
    <p:sldId id="434" r:id="rId42"/>
    <p:sldId id="435" r:id="rId43"/>
    <p:sldId id="436" r:id="rId44"/>
    <p:sldId id="437" r:id="rId45"/>
    <p:sldId id="438" r:id="rId46"/>
    <p:sldId id="439" r:id="rId47"/>
    <p:sldId id="440" r:id="rId48"/>
    <p:sldId id="441" r:id="rId49"/>
    <p:sldId id="446" r:id="rId50"/>
    <p:sldId id="442" r:id="rId51"/>
    <p:sldId id="443" r:id="rId52"/>
    <p:sldId id="444" r:id="rId53"/>
    <p:sldId id="445" r:id="rId54"/>
    <p:sldId id="447" r:id="rId55"/>
    <p:sldId id="448" r:id="rId56"/>
    <p:sldId id="449" r:id="rId57"/>
    <p:sldId id="450" r:id="rId58"/>
    <p:sldId id="451" r:id="rId59"/>
    <p:sldId id="256" r:id="rId60"/>
    <p:sldId id="262" r:id="rId61"/>
    <p:sldId id="290" r:id="rId62"/>
    <p:sldId id="289" r:id="rId63"/>
    <p:sldId id="263" r:id="rId64"/>
    <p:sldId id="264" r:id="rId65"/>
    <p:sldId id="291" r:id="rId66"/>
    <p:sldId id="265" r:id="rId67"/>
    <p:sldId id="287" r:id="rId68"/>
    <p:sldId id="292" r:id="rId69"/>
    <p:sldId id="266" r:id="rId70"/>
    <p:sldId id="293" r:id="rId71"/>
    <p:sldId id="275" r:id="rId72"/>
    <p:sldId id="288" r:id="rId73"/>
    <p:sldId id="267" r:id="rId74"/>
    <p:sldId id="268" r:id="rId75"/>
    <p:sldId id="299" r:id="rId76"/>
    <p:sldId id="294" r:id="rId77"/>
    <p:sldId id="269" r:id="rId78"/>
    <p:sldId id="304" r:id="rId79"/>
    <p:sldId id="276" r:id="rId80"/>
    <p:sldId id="305" r:id="rId81"/>
    <p:sldId id="277" r:id="rId82"/>
    <p:sldId id="278" r:id="rId83"/>
    <p:sldId id="306" r:id="rId84"/>
    <p:sldId id="295" r:id="rId85"/>
    <p:sldId id="279" r:id="rId86"/>
    <p:sldId id="300" r:id="rId87"/>
    <p:sldId id="301" r:id="rId88"/>
    <p:sldId id="302" r:id="rId89"/>
    <p:sldId id="281" r:id="rId90"/>
    <p:sldId id="285" r:id="rId91"/>
    <p:sldId id="283" r:id="rId92"/>
    <p:sldId id="298" r:id="rId93"/>
    <p:sldId id="257" r:id="rId94"/>
    <p:sldId id="274" r:id="rId9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pecce, Danielle - EBSA" initials="SD-E" lastIdx="5" clrIdx="6">
    <p:extLst>
      <p:ext uri="{19B8F6BF-5375-455C-9EA6-DF929625EA0E}">
        <p15:presenceInfo xmlns:p15="http://schemas.microsoft.com/office/powerpoint/2012/main" userId="Specce, Danielle - EBSA" providerId="None"/>
      </p:ext>
    </p:extLst>
  </p:cmAuthor>
  <p:cmAuthor id="1" name="Shapiro, Pinar" initials="PS" lastIdx="22" clrIdx="0">
    <p:extLst>
      <p:ext uri="{19B8F6BF-5375-455C-9EA6-DF929625EA0E}">
        <p15:presenceInfo xmlns:p15="http://schemas.microsoft.com/office/powerpoint/2012/main" userId="Shapiro, Pinar" providerId="None"/>
      </p:ext>
    </p:extLst>
  </p:cmAuthor>
  <p:cmAuthor id="2" name="Sharon Fountain" initials="SF" lastIdx="3" clrIdx="1">
    <p:extLst>
      <p:ext uri="{19B8F6BF-5375-455C-9EA6-DF929625EA0E}">
        <p15:presenceInfo xmlns:p15="http://schemas.microsoft.com/office/powerpoint/2012/main" userId="Sharon Fountain" providerId="None"/>
      </p:ext>
    </p:extLst>
  </p:cmAuthor>
  <p:cmAuthor id="3" name="David Sydlik" initials="DS" lastIdx="19" clrIdx="2">
    <p:extLst>
      <p:ext uri="{19B8F6BF-5375-455C-9EA6-DF929625EA0E}">
        <p15:presenceInfo xmlns:p15="http://schemas.microsoft.com/office/powerpoint/2012/main" userId="David Sydlik" providerId="None"/>
      </p:ext>
    </p:extLst>
  </p:cmAuthor>
  <p:cmAuthor id="4" name="Melina, Angela T - EBSA" initials="ME" lastIdx="13" clrIdx="3">
    <p:extLst>
      <p:ext uri="{19B8F6BF-5375-455C-9EA6-DF929625EA0E}">
        <p15:presenceInfo xmlns:p15="http://schemas.microsoft.com/office/powerpoint/2012/main" userId="S::melina.angela@dol.gov::b37c0243-e9a1-4274-94fe-6ea98664f2c8" providerId="AD"/>
      </p:ext>
    </p:extLst>
  </p:cmAuthor>
  <p:cmAuthor id="5" name="Frank Kolb" initials="FK" lastIdx="5" clrIdx="4">
    <p:extLst>
      <p:ext uri="{19B8F6BF-5375-455C-9EA6-DF929625EA0E}">
        <p15:presenceInfo xmlns:p15="http://schemas.microsoft.com/office/powerpoint/2012/main" userId="Frank Kolb" providerId="None"/>
      </p:ext>
    </p:extLst>
  </p:cmAuthor>
  <p:cmAuthor id="6" name="Fountain, Sharon F - EBSA" initials="FE" lastIdx="7" clrIdx="5">
    <p:extLst>
      <p:ext uri="{19B8F6BF-5375-455C-9EA6-DF929625EA0E}">
        <p15:presenceInfo xmlns:p15="http://schemas.microsoft.com/office/powerpoint/2012/main" userId="S::fountain.sharon.f@dol.gov::12002e1d-113a-44cb-b0da-ced948768b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9" autoAdjust="0"/>
    <p:restoredTop sz="96323" autoAdjust="0"/>
  </p:normalViewPr>
  <p:slideViewPr>
    <p:cSldViewPr snapToGrid="0">
      <p:cViewPr varScale="1">
        <p:scale>
          <a:sx n="89" d="100"/>
          <a:sy n="89" d="100"/>
        </p:scale>
        <p:origin x="84" y="24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930DB7-045E-4FEA-895A-68669F6F809C}"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8EB1922A-5382-42FC-93B1-3BF705FDE8B4}">
      <dgm:prSet phldrT="[Text]" custT="1"/>
      <dgm:spPr>
        <a:scene3d>
          <a:camera prst="orthographicFront"/>
          <a:lightRig rig="flat" dir="t"/>
        </a:scene3d>
        <a:sp3d prstMaterial="plastic">
          <a:bevelT w="120900" h="88900"/>
          <a:bevelB w="88900" h="31750" prst="angle"/>
        </a:sp3d>
      </dgm:spPr>
      <dgm:t>
        <a:bodyPr/>
        <a:lstStyle/>
        <a:p>
          <a:r>
            <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NATIONAL OFFICE</a:t>
          </a:r>
          <a:endParaRPr lang="en-US" sz="2400" b="1" dirty="0">
            <a:effectLst>
              <a:outerShdw blurRad="38100" dist="38100" dir="2700000" algn="tl">
                <a:srgbClr val="000000">
                  <a:alpha val="43137"/>
                </a:srgbClr>
              </a:outerShdw>
            </a:effectLst>
          </a:endParaRPr>
        </a:p>
      </dgm:t>
    </dgm:pt>
    <dgm:pt modelId="{D2BBA69D-1FF0-427D-9ED3-ED307796E549}" type="parTrans" cxnId="{DF99069F-6386-4027-9E3F-9F54BFC56EDA}">
      <dgm:prSet/>
      <dgm:spPr/>
      <dgm:t>
        <a:bodyPr/>
        <a:lstStyle/>
        <a:p>
          <a:endParaRPr lang="en-US"/>
        </a:p>
      </dgm:t>
    </dgm:pt>
    <dgm:pt modelId="{A1944639-D3C8-4D77-AC2A-B590773D42B3}" type="sibTrans" cxnId="{DF99069F-6386-4027-9E3F-9F54BFC56EDA}">
      <dgm:prSet/>
      <dgm:spPr/>
      <dgm:t>
        <a:bodyPr/>
        <a:lstStyle/>
        <a:p>
          <a:endParaRPr lang="en-US"/>
        </a:p>
      </dgm:t>
    </dgm:pt>
    <dgm:pt modelId="{D20E796A-0537-4D96-8BFE-39E7440F1D9E}">
      <dgm:prSet phldrT="[Text]" custT="1"/>
      <dgm:spPr>
        <a:solidFill>
          <a:schemeClr val="accent1">
            <a:lumMod val="20000"/>
            <a:lumOff val="80000"/>
            <a:alpha val="90000"/>
          </a:schemeClr>
        </a:solidFill>
      </dgm:spPr>
      <dgm:t>
        <a:bodyPr/>
        <a:lstStyle/>
        <a:p>
          <a:r>
            <a:rPr lang="en-US" sz="1400" dirty="0"/>
            <a:t>Establishes policy and agency protocols</a:t>
          </a:r>
        </a:p>
      </dgm:t>
    </dgm:pt>
    <dgm:pt modelId="{4D688783-4223-4D0F-ACFC-69388206954B}" type="parTrans" cxnId="{56A05707-B9D0-4F06-AA3A-90F30E9B54EC}">
      <dgm:prSet/>
      <dgm:spPr/>
      <dgm:t>
        <a:bodyPr/>
        <a:lstStyle/>
        <a:p>
          <a:endParaRPr lang="en-US"/>
        </a:p>
      </dgm:t>
    </dgm:pt>
    <dgm:pt modelId="{45BA59B9-C81A-4E22-B633-518A40767386}" type="sibTrans" cxnId="{56A05707-B9D0-4F06-AA3A-90F30E9B54EC}">
      <dgm:prSet/>
      <dgm:spPr/>
      <dgm:t>
        <a:bodyPr/>
        <a:lstStyle/>
        <a:p>
          <a:endParaRPr lang="en-US"/>
        </a:p>
      </dgm:t>
    </dgm:pt>
    <dgm:pt modelId="{C3921EF6-587F-4961-80D2-6CD995BFAF8F}">
      <dgm:prSet phldrT="[Text]" custT="1"/>
      <dgm:spPr>
        <a:gradFill rotWithShape="0">
          <a:gsLst>
            <a:gs pos="0">
              <a:srgbClr val="B31166">
                <a:hueOff val="0"/>
                <a:satOff val="0"/>
                <a:lumOff val="0"/>
                <a:alphaOff val="0"/>
                <a:tint val="98000"/>
                <a:lumMod val="114000"/>
              </a:srgbClr>
            </a:gs>
            <a:gs pos="100000">
              <a:srgbClr val="B31166">
                <a:hueOff val="0"/>
                <a:satOff val="0"/>
                <a:lumOff val="0"/>
                <a:alphaOff val="0"/>
                <a:shade val="90000"/>
                <a:lumMod val="84000"/>
              </a:srgb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gm:spPr>
      <dgm:t>
        <a:bodyPr spcFirstLastPara="0" vert="horz" wrap="square" lIns="91440" tIns="45720" rIns="91440" bIns="45720" numCol="1" spcCol="1270" anchor="ctr" anchorCtr="0"/>
        <a:lstStyle/>
        <a:p>
          <a:r>
            <a:rPr lang="en-US" sz="24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REGIONAL </a:t>
          </a:r>
          <a:r>
            <a:rPr lang="en-US" sz="2400" b="1" kern="1200" cap="none" spc="0" dirty="0">
              <a:ln w="12700">
                <a:solidFill>
                  <a:srgbClr val="3B3059">
                    <a:satMod val="155000"/>
                  </a:srgbClr>
                </a:solidFill>
                <a:prstDash val="solid"/>
              </a:ln>
              <a:solidFill>
                <a:srgbClr val="EBEBEB">
                  <a:tint val="85000"/>
                  <a:satMod val="155000"/>
                </a:srgbClr>
              </a:solidFill>
              <a:effectLst>
                <a:outerShdw blurRad="41275" dist="20320" dir="1800000" algn="tl" rotWithShape="0">
                  <a:srgbClr val="000000">
                    <a:alpha val="40000"/>
                  </a:srgbClr>
                </a:outerShdw>
              </a:effectLst>
              <a:latin typeface="Century Gothic" panose="020B0502020202020204"/>
              <a:ea typeface="+mn-ea"/>
              <a:cs typeface="+mn-cs"/>
            </a:rPr>
            <a:t>OFFICES</a:t>
          </a:r>
        </a:p>
      </dgm:t>
    </dgm:pt>
    <dgm:pt modelId="{26A050C5-6065-4AF1-B746-D3028A11FE6F}" type="parTrans" cxnId="{DB54E21A-2222-4AD9-8308-8FEA2B50E839}">
      <dgm:prSet/>
      <dgm:spPr/>
      <dgm:t>
        <a:bodyPr/>
        <a:lstStyle/>
        <a:p>
          <a:endParaRPr lang="en-US"/>
        </a:p>
      </dgm:t>
    </dgm:pt>
    <dgm:pt modelId="{3E66A25B-7F0B-4899-A3AF-20CC0968C077}" type="sibTrans" cxnId="{DB54E21A-2222-4AD9-8308-8FEA2B50E839}">
      <dgm:prSet/>
      <dgm:spPr/>
      <dgm:t>
        <a:bodyPr/>
        <a:lstStyle/>
        <a:p>
          <a:endParaRPr lang="en-US"/>
        </a:p>
      </dgm:t>
    </dgm:pt>
    <dgm:pt modelId="{AE3743A4-C439-4803-A342-B84F2FBA8B10}">
      <dgm:prSet phldrT="[Text]" custT="1"/>
      <dgm:spPr>
        <a:solidFill>
          <a:schemeClr val="accent1">
            <a:lumMod val="20000"/>
            <a:lumOff val="80000"/>
            <a:alpha val="90000"/>
          </a:schemeClr>
        </a:solidFill>
      </dgm:spPr>
      <dgm:t>
        <a:bodyPr anchor="ctr" anchorCtr="0"/>
        <a:lstStyle/>
        <a:p>
          <a:r>
            <a:rPr lang="en-US" sz="1400" dirty="0"/>
            <a:t>Conduct investigations of ERISA plans</a:t>
          </a:r>
        </a:p>
      </dgm:t>
    </dgm:pt>
    <dgm:pt modelId="{07189419-6C4C-4B83-B255-490C614E2EC9}" type="parTrans" cxnId="{460B7633-E9AB-42C4-B772-3BB867315077}">
      <dgm:prSet/>
      <dgm:spPr/>
      <dgm:t>
        <a:bodyPr/>
        <a:lstStyle/>
        <a:p>
          <a:endParaRPr lang="en-US"/>
        </a:p>
      </dgm:t>
    </dgm:pt>
    <dgm:pt modelId="{86D13D75-546C-4E94-B324-75D4E4C53E07}" type="sibTrans" cxnId="{460B7633-E9AB-42C4-B772-3BB867315077}">
      <dgm:prSet/>
      <dgm:spPr/>
      <dgm:t>
        <a:bodyPr/>
        <a:lstStyle/>
        <a:p>
          <a:endParaRPr lang="en-US"/>
        </a:p>
      </dgm:t>
    </dgm:pt>
    <dgm:pt modelId="{FC1FB682-9C3B-49A9-93A9-F109C3F21C65}">
      <dgm:prSet custT="1"/>
      <dgm:spPr/>
      <dgm:t>
        <a:bodyPr/>
        <a:lstStyle/>
        <a:p>
          <a:pPr rtl="0"/>
          <a:r>
            <a:rPr lang="en-US" sz="1400" dirty="0"/>
            <a:t>Oversight of reporting and disclosure requirements</a:t>
          </a:r>
        </a:p>
      </dgm:t>
    </dgm:pt>
    <dgm:pt modelId="{92AF513F-40EA-4058-A98E-E31385C6D31D}" type="parTrans" cxnId="{8A7E8A7B-6DA6-4148-8B30-6E03CE5FA7EC}">
      <dgm:prSet/>
      <dgm:spPr/>
      <dgm:t>
        <a:bodyPr/>
        <a:lstStyle/>
        <a:p>
          <a:endParaRPr lang="en-US"/>
        </a:p>
      </dgm:t>
    </dgm:pt>
    <dgm:pt modelId="{70F80D12-8364-42B7-8860-7F7B67814730}" type="sibTrans" cxnId="{8A7E8A7B-6DA6-4148-8B30-6E03CE5FA7EC}">
      <dgm:prSet/>
      <dgm:spPr/>
      <dgm:t>
        <a:bodyPr/>
        <a:lstStyle/>
        <a:p>
          <a:endParaRPr lang="en-US"/>
        </a:p>
      </dgm:t>
    </dgm:pt>
    <dgm:pt modelId="{7C333544-A358-42FB-B07D-510EB0D8B7CA}">
      <dgm:prSet custT="1"/>
      <dgm:spPr/>
      <dgm:t>
        <a:bodyPr/>
        <a:lstStyle/>
        <a:p>
          <a:pPr rtl="0"/>
          <a:r>
            <a:rPr lang="en-US" sz="1400" dirty="0"/>
            <a:t>Drafts regulations and interpretive guidance</a:t>
          </a:r>
        </a:p>
      </dgm:t>
    </dgm:pt>
    <dgm:pt modelId="{D250EE5A-486C-4134-85B1-1FF77D26BA92}" type="parTrans" cxnId="{F3E414F0-56F2-459D-B520-5844F390400E}">
      <dgm:prSet/>
      <dgm:spPr/>
      <dgm:t>
        <a:bodyPr/>
        <a:lstStyle/>
        <a:p>
          <a:endParaRPr lang="en-US"/>
        </a:p>
      </dgm:t>
    </dgm:pt>
    <dgm:pt modelId="{86BD401E-1F7E-44B7-8151-F93E025FB00F}" type="sibTrans" cxnId="{F3E414F0-56F2-459D-B520-5844F390400E}">
      <dgm:prSet/>
      <dgm:spPr/>
      <dgm:t>
        <a:bodyPr/>
        <a:lstStyle/>
        <a:p>
          <a:endParaRPr lang="en-US"/>
        </a:p>
      </dgm:t>
    </dgm:pt>
    <dgm:pt modelId="{EC19A233-F243-4FB8-91E9-6E67C97D0F01}">
      <dgm:prSet custT="1"/>
      <dgm:spPr/>
      <dgm:t>
        <a:bodyPr/>
        <a:lstStyle/>
        <a:p>
          <a:pPr rtl="0"/>
          <a:r>
            <a:rPr lang="en-US" sz="1400" dirty="0"/>
            <a:t>Conducts economic research to determine impact of policy and regulations on regulated community</a:t>
          </a:r>
        </a:p>
      </dgm:t>
    </dgm:pt>
    <dgm:pt modelId="{7539C594-C854-48D9-A88D-8E797A90F2DF}" type="parTrans" cxnId="{56935CB6-8E0F-4DE1-9ACF-ADB7169B97B8}">
      <dgm:prSet/>
      <dgm:spPr/>
      <dgm:t>
        <a:bodyPr/>
        <a:lstStyle/>
        <a:p>
          <a:endParaRPr lang="en-US"/>
        </a:p>
      </dgm:t>
    </dgm:pt>
    <dgm:pt modelId="{9EACC241-7247-4E0A-BD79-F372F4CE51F6}" type="sibTrans" cxnId="{56935CB6-8E0F-4DE1-9ACF-ADB7169B97B8}">
      <dgm:prSet/>
      <dgm:spPr/>
      <dgm:t>
        <a:bodyPr/>
        <a:lstStyle/>
        <a:p>
          <a:endParaRPr lang="en-US"/>
        </a:p>
      </dgm:t>
    </dgm:pt>
    <dgm:pt modelId="{2A4CCF86-5088-4BE8-BCCA-630C6211A18D}">
      <dgm:prSet custT="1"/>
      <dgm:spPr/>
      <dgm:t>
        <a:bodyPr/>
        <a:lstStyle/>
        <a:p>
          <a:pPr rtl="0"/>
          <a:r>
            <a:rPr lang="en-US" sz="1400" dirty="0"/>
            <a:t>Conducts outreach such as the Health Benefits Education Campaign</a:t>
          </a:r>
        </a:p>
      </dgm:t>
    </dgm:pt>
    <dgm:pt modelId="{92073031-3DC2-4ADE-88FC-2CB45ACF16D0}" type="parTrans" cxnId="{152502D8-8AE8-4396-ADA5-23C225754DFD}">
      <dgm:prSet/>
      <dgm:spPr/>
      <dgm:t>
        <a:bodyPr/>
        <a:lstStyle/>
        <a:p>
          <a:endParaRPr lang="en-US"/>
        </a:p>
      </dgm:t>
    </dgm:pt>
    <dgm:pt modelId="{2D17B4A0-A0D5-4BAB-BBC5-0B385D7BC23D}" type="sibTrans" cxnId="{152502D8-8AE8-4396-ADA5-23C225754DFD}">
      <dgm:prSet/>
      <dgm:spPr/>
      <dgm:t>
        <a:bodyPr/>
        <a:lstStyle/>
        <a:p>
          <a:endParaRPr lang="en-US"/>
        </a:p>
      </dgm:t>
    </dgm:pt>
    <dgm:pt modelId="{182E2C49-0CCC-4AFA-A189-5066182D62F5}">
      <dgm:prSet custT="1"/>
      <dgm:spPr/>
      <dgm:t>
        <a:bodyPr anchor="ctr" anchorCtr="0"/>
        <a:lstStyle/>
        <a:p>
          <a:pPr rtl="0"/>
          <a:r>
            <a:rPr lang="en-US" sz="1400" dirty="0"/>
            <a:t>Provide compliance assistance through Benefit Advisors</a:t>
          </a:r>
        </a:p>
      </dgm:t>
    </dgm:pt>
    <dgm:pt modelId="{231B2850-EBB7-4668-B1FB-948806935767}" type="parTrans" cxnId="{7737B1E7-CB88-4995-8AD2-AA0F9D7FD692}">
      <dgm:prSet/>
      <dgm:spPr/>
      <dgm:t>
        <a:bodyPr/>
        <a:lstStyle/>
        <a:p>
          <a:endParaRPr lang="en-US"/>
        </a:p>
      </dgm:t>
    </dgm:pt>
    <dgm:pt modelId="{2F8F1FD2-0D54-415A-BB04-4DA6C6B437F6}" type="sibTrans" cxnId="{7737B1E7-CB88-4995-8AD2-AA0F9D7FD692}">
      <dgm:prSet/>
      <dgm:spPr/>
      <dgm:t>
        <a:bodyPr/>
        <a:lstStyle/>
        <a:p>
          <a:endParaRPr lang="en-US"/>
        </a:p>
      </dgm:t>
    </dgm:pt>
    <dgm:pt modelId="{6018E4EF-7643-4CF5-B8C3-0719EB8D43B5}">
      <dgm:prSet custT="1"/>
      <dgm:spPr/>
      <dgm:t>
        <a:bodyPr anchor="ctr" anchorCtr="0"/>
        <a:lstStyle/>
        <a:p>
          <a:pPr rtl="0"/>
          <a:r>
            <a:rPr lang="en-US" sz="1400" dirty="0"/>
            <a:t>Conduct outreach to plan sponsors and other stakeholders </a:t>
          </a:r>
        </a:p>
      </dgm:t>
    </dgm:pt>
    <dgm:pt modelId="{F912AE5C-4E70-46C4-BDB2-9C73DF0A4FF9}" type="parTrans" cxnId="{9EB8929C-0E9C-4796-A168-62C34703E096}">
      <dgm:prSet/>
      <dgm:spPr/>
      <dgm:t>
        <a:bodyPr/>
        <a:lstStyle/>
        <a:p>
          <a:endParaRPr lang="en-US"/>
        </a:p>
      </dgm:t>
    </dgm:pt>
    <dgm:pt modelId="{E1062AFB-F58A-4D11-B647-088064C2B562}" type="sibTrans" cxnId="{9EB8929C-0E9C-4796-A168-62C34703E096}">
      <dgm:prSet/>
      <dgm:spPr/>
      <dgm:t>
        <a:bodyPr/>
        <a:lstStyle/>
        <a:p>
          <a:endParaRPr lang="en-US"/>
        </a:p>
      </dgm:t>
    </dgm:pt>
    <dgm:pt modelId="{711E2D8C-FB9D-468E-9955-DE7FE7724F09}" type="pres">
      <dgm:prSet presAssocID="{B0930DB7-045E-4FEA-895A-68669F6F809C}" presName="Name0" presStyleCnt="0">
        <dgm:presLayoutVars>
          <dgm:dir/>
          <dgm:animLvl val="lvl"/>
          <dgm:resizeHandles val="exact"/>
        </dgm:presLayoutVars>
      </dgm:prSet>
      <dgm:spPr/>
    </dgm:pt>
    <dgm:pt modelId="{9063D8AC-5881-4764-8384-1B7263863226}" type="pres">
      <dgm:prSet presAssocID="{8EB1922A-5382-42FC-93B1-3BF705FDE8B4}" presName="linNode" presStyleCnt="0"/>
      <dgm:spPr/>
    </dgm:pt>
    <dgm:pt modelId="{D391C2E3-07C6-4D68-BDFC-4E5C3B16FC76}" type="pres">
      <dgm:prSet presAssocID="{8EB1922A-5382-42FC-93B1-3BF705FDE8B4}" presName="parentText" presStyleLbl="node1" presStyleIdx="0" presStyleCnt="2" custLinFactNeighborY="-229">
        <dgm:presLayoutVars>
          <dgm:chMax val="1"/>
          <dgm:bulletEnabled val="1"/>
        </dgm:presLayoutVars>
      </dgm:prSet>
      <dgm:spPr/>
    </dgm:pt>
    <dgm:pt modelId="{39C8BA27-8228-465A-B316-BD92A08B8AB4}" type="pres">
      <dgm:prSet presAssocID="{8EB1922A-5382-42FC-93B1-3BF705FDE8B4}" presName="descendantText" presStyleLbl="alignAccFollowNode1" presStyleIdx="0" presStyleCnt="2" custScaleY="133458" custLinFactNeighborX="694" custLinFactNeighborY="-568">
        <dgm:presLayoutVars>
          <dgm:bulletEnabled val="1"/>
        </dgm:presLayoutVars>
      </dgm:prSet>
      <dgm:spPr/>
    </dgm:pt>
    <dgm:pt modelId="{5C7F79D9-5928-49E8-82CB-C33649DEF5EC}" type="pres">
      <dgm:prSet presAssocID="{A1944639-D3C8-4D77-AC2A-B590773D42B3}" presName="sp" presStyleCnt="0"/>
      <dgm:spPr/>
    </dgm:pt>
    <dgm:pt modelId="{6FE46A15-A732-46F0-B6EF-0A92FDD941BA}" type="pres">
      <dgm:prSet presAssocID="{C3921EF6-587F-4961-80D2-6CD995BFAF8F}" presName="linNode" presStyleCnt="0"/>
      <dgm:spPr/>
    </dgm:pt>
    <dgm:pt modelId="{3B3EB83D-AFB8-4DEC-B39C-A69C84A0958E}" type="pres">
      <dgm:prSet presAssocID="{C3921EF6-587F-4961-80D2-6CD995BFAF8F}" presName="parentText" presStyleLbl="node1" presStyleIdx="1" presStyleCnt="2" custScaleX="103539" custLinFactNeighborX="-337" custLinFactNeighborY="2">
        <dgm:presLayoutVars>
          <dgm:chMax val="1"/>
          <dgm:bulletEnabled val="1"/>
        </dgm:presLayoutVars>
      </dgm:prSet>
      <dgm:spPr>
        <a:xfrm>
          <a:off x="0" y="2081599"/>
          <a:ext cx="2633473" cy="1982390"/>
        </a:xfrm>
        <a:prstGeom prst="roundRect">
          <a:avLst/>
        </a:prstGeom>
      </dgm:spPr>
    </dgm:pt>
    <dgm:pt modelId="{3CB02991-569C-4155-B1AB-56664472DB8B}" type="pres">
      <dgm:prSet presAssocID="{C3921EF6-587F-4961-80D2-6CD995BFAF8F}" presName="descendantText" presStyleLbl="alignAccFollowNode1" presStyleIdx="1" presStyleCnt="2" custScaleX="103532" custScaleY="100213" custLinFactNeighborX="1318" custLinFactNeighborY="-2706">
        <dgm:presLayoutVars>
          <dgm:bulletEnabled val="1"/>
        </dgm:presLayoutVars>
      </dgm:prSet>
      <dgm:spPr/>
    </dgm:pt>
  </dgm:ptLst>
  <dgm:cxnLst>
    <dgm:cxn modelId="{56A05707-B9D0-4F06-AA3A-90F30E9B54EC}" srcId="{8EB1922A-5382-42FC-93B1-3BF705FDE8B4}" destId="{D20E796A-0537-4D96-8BFE-39E7440F1D9E}" srcOrd="0" destOrd="0" parTransId="{4D688783-4223-4D0F-ACFC-69388206954B}" sibTransId="{45BA59B9-C81A-4E22-B633-518A40767386}"/>
    <dgm:cxn modelId="{DB54E21A-2222-4AD9-8308-8FEA2B50E839}" srcId="{B0930DB7-045E-4FEA-895A-68669F6F809C}" destId="{C3921EF6-587F-4961-80D2-6CD995BFAF8F}" srcOrd="1" destOrd="0" parTransId="{26A050C5-6065-4AF1-B746-D3028A11FE6F}" sibTransId="{3E66A25B-7F0B-4899-A3AF-20CC0968C077}"/>
    <dgm:cxn modelId="{3DE8C522-89DD-4BAA-B67A-45AFC00D6CEA}" type="presOf" srcId="{D20E796A-0537-4D96-8BFE-39E7440F1D9E}" destId="{39C8BA27-8228-465A-B316-BD92A08B8AB4}" srcOrd="0" destOrd="0" presId="urn:microsoft.com/office/officeart/2005/8/layout/vList5"/>
    <dgm:cxn modelId="{460B7633-E9AB-42C4-B772-3BB867315077}" srcId="{C3921EF6-587F-4961-80D2-6CD995BFAF8F}" destId="{AE3743A4-C439-4803-A342-B84F2FBA8B10}" srcOrd="0" destOrd="0" parTransId="{07189419-6C4C-4B83-B255-490C614E2EC9}" sibTransId="{86D13D75-546C-4E94-B324-75D4E4C53E07}"/>
    <dgm:cxn modelId="{853A025D-4AAB-4671-AB92-A581AA1D2D48}" type="presOf" srcId="{FC1FB682-9C3B-49A9-93A9-F109C3F21C65}" destId="{39C8BA27-8228-465A-B316-BD92A08B8AB4}" srcOrd="0" destOrd="1" presId="urn:microsoft.com/office/officeart/2005/8/layout/vList5"/>
    <dgm:cxn modelId="{D2848246-B668-40BE-B60D-A2CC353F5A7B}" type="presOf" srcId="{2A4CCF86-5088-4BE8-BCCA-630C6211A18D}" destId="{39C8BA27-8228-465A-B316-BD92A08B8AB4}" srcOrd="0" destOrd="4" presId="urn:microsoft.com/office/officeart/2005/8/layout/vList5"/>
    <dgm:cxn modelId="{A298204B-7A8B-434E-A37F-68DC191B018B}" type="presOf" srcId="{8EB1922A-5382-42FC-93B1-3BF705FDE8B4}" destId="{D391C2E3-07C6-4D68-BDFC-4E5C3B16FC76}" srcOrd="0" destOrd="0" presId="urn:microsoft.com/office/officeart/2005/8/layout/vList5"/>
    <dgm:cxn modelId="{D3411056-B3BE-4185-88E9-04E53F7AE06F}" type="presOf" srcId="{AE3743A4-C439-4803-A342-B84F2FBA8B10}" destId="{3CB02991-569C-4155-B1AB-56664472DB8B}" srcOrd="0" destOrd="0" presId="urn:microsoft.com/office/officeart/2005/8/layout/vList5"/>
    <dgm:cxn modelId="{8A7E8A7B-6DA6-4148-8B30-6E03CE5FA7EC}" srcId="{8EB1922A-5382-42FC-93B1-3BF705FDE8B4}" destId="{FC1FB682-9C3B-49A9-93A9-F109C3F21C65}" srcOrd="1" destOrd="0" parTransId="{92AF513F-40EA-4058-A98E-E31385C6D31D}" sibTransId="{70F80D12-8364-42B7-8860-7F7B67814730}"/>
    <dgm:cxn modelId="{9EB8929C-0E9C-4796-A168-62C34703E096}" srcId="{C3921EF6-587F-4961-80D2-6CD995BFAF8F}" destId="{6018E4EF-7643-4CF5-B8C3-0719EB8D43B5}" srcOrd="2" destOrd="0" parTransId="{F912AE5C-4E70-46C4-BDB2-9C73DF0A4FF9}" sibTransId="{E1062AFB-F58A-4D11-B647-088064C2B562}"/>
    <dgm:cxn modelId="{DF99069F-6386-4027-9E3F-9F54BFC56EDA}" srcId="{B0930DB7-045E-4FEA-895A-68669F6F809C}" destId="{8EB1922A-5382-42FC-93B1-3BF705FDE8B4}" srcOrd="0" destOrd="0" parTransId="{D2BBA69D-1FF0-427D-9ED3-ED307796E549}" sibTransId="{A1944639-D3C8-4D77-AC2A-B590773D42B3}"/>
    <dgm:cxn modelId="{80867FA2-BA31-4551-810A-FA87B38E0652}" type="presOf" srcId="{EC19A233-F243-4FB8-91E9-6E67C97D0F01}" destId="{39C8BA27-8228-465A-B316-BD92A08B8AB4}" srcOrd="0" destOrd="3" presId="urn:microsoft.com/office/officeart/2005/8/layout/vList5"/>
    <dgm:cxn modelId="{A8AADAA4-38FE-4F50-B296-48927654D4C7}" type="presOf" srcId="{182E2C49-0CCC-4AFA-A189-5066182D62F5}" destId="{3CB02991-569C-4155-B1AB-56664472DB8B}" srcOrd="0" destOrd="1" presId="urn:microsoft.com/office/officeart/2005/8/layout/vList5"/>
    <dgm:cxn modelId="{56935CB6-8E0F-4DE1-9ACF-ADB7169B97B8}" srcId="{8EB1922A-5382-42FC-93B1-3BF705FDE8B4}" destId="{EC19A233-F243-4FB8-91E9-6E67C97D0F01}" srcOrd="3" destOrd="0" parTransId="{7539C594-C854-48D9-A88D-8E797A90F2DF}" sibTransId="{9EACC241-7247-4E0A-BD79-F372F4CE51F6}"/>
    <dgm:cxn modelId="{3C2B00BE-A39E-4792-BF29-CBF2163DF0B9}" type="presOf" srcId="{7C333544-A358-42FB-B07D-510EB0D8B7CA}" destId="{39C8BA27-8228-465A-B316-BD92A08B8AB4}" srcOrd="0" destOrd="2" presId="urn:microsoft.com/office/officeart/2005/8/layout/vList5"/>
    <dgm:cxn modelId="{EBC225C5-8C14-415A-B021-682AE3DAFAFC}" type="presOf" srcId="{6018E4EF-7643-4CF5-B8C3-0719EB8D43B5}" destId="{3CB02991-569C-4155-B1AB-56664472DB8B}" srcOrd="0" destOrd="2" presId="urn:microsoft.com/office/officeart/2005/8/layout/vList5"/>
    <dgm:cxn modelId="{B01093CD-9903-46AA-83F2-A91F21327032}" type="presOf" srcId="{B0930DB7-045E-4FEA-895A-68669F6F809C}" destId="{711E2D8C-FB9D-468E-9955-DE7FE7724F09}" srcOrd="0" destOrd="0" presId="urn:microsoft.com/office/officeart/2005/8/layout/vList5"/>
    <dgm:cxn modelId="{152502D8-8AE8-4396-ADA5-23C225754DFD}" srcId="{8EB1922A-5382-42FC-93B1-3BF705FDE8B4}" destId="{2A4CCF86-5088-4BE8-BCCA-630C6211A18D}" srcOrd="4" destOrd="0" parTransId="{92073031-3DC2-4ADE-88FC-2CB45ACF16D0}" sibTransId="{2D17B4A0-A0D5-4BAB-BBC5-0B385D7BC23D}"/>
    <dgm:cxn modelId="{7737B1E7-CB88-4995-8AD2-AA0F9D7FD692}" srcId="{C3921EF6-587F-4961-80D2-6CD995BFAF8F}" destId="{182E2C49-0CCC-4AFA-A189-5066182D62F5}" srcOrd="1" destOrd="0" parTransId="{231B2850-EBB7-4668-B1FB-948806935767}" sibTransId="{2F8F1FD2-0D54-415A-BB04-4DA6C6B437F6}"/>
    <dgm:cxn modelId="{CD009EE8-0568-422A-A669-27336952DA51}" type="presOf" srcId="{C3921EF6-587F-4961-80D2-6CD995BFAF8F}" destId="{3B3EB83D-AFB8-4DEC-B39C-A69C84A0958E}" srcOrd="0" destOrd="0" presId="urn:microsoft.com/office/officeart/2005/8/layout/vList5"/>
    <dgm:cxn modelId="{F3E414F0-56F2-459D-B520-5844F390400E}" srcId="{8EB1922A-5382-42FC-93B1-3BF705FDE8B4}" destId="{7C333544-A358-42FB-B07D-510EB0D8B7CA}" srcOrd="2" destOrd="0" parTransId="{D250EE5A-486C-4134-85B1-1FF77D26BA92}" sibTransId="{86BD401E-1F7E-44B7-8151-F93E025FB00F}"/>
    <dgm:cxn modelId="{A6121442-31B6-480F-BEF0-046B2269D83E}" type="presParOf" srcId="{711E2D8C-FB9D-468E-9955-DE7FE7724F09}" destId="{9063D8AC-5881-4764-8384-1B7263863226}" srcOrd="0" destOrd="0" presId="urn:microsoft.com/office/officeart/2005/8/layout/vList5"/>
    <dgm:cxn modelId="{D75AE8FA-389C-428C-B73B-BBE9FED7AF95}" type="presParOf" srcId="{9063D8AC-5881-4764-8384-1B7263863226}" destId="{D391C2E3-07C6-4D68-BDFC-4E5C3B16FC76}" srcOrd="0" destOrd="0" presId="urn:microsoft.com/office/officeart/2005/8/layout/vList5"/>
    <dgm:cxn modelId="{BCB90565-5361-4815-9AAB-C01823B99857}" type="presParOf" srcId="{9063D8AC-5881-4764-8384-1B7263863226}" destId="{39C8BA27-8228-465A-B316-BD92A08B8AB4}" srcOrd="1" destOrd="0" presId="urn:microsoft.com/office/officeart/2005/8/layout/vList5"/>
    <dgm:cxn modelId="{DEFE570F-9BAB-4F82-B2A3-671956F47BB3}" type="presParOf" srcId="{711E2D8C-FB9D-468E-9955-DE7FE7724F09}" destId="{5C7F79D9-5928-49E8-82CB-C33649DEF5EC}" srcOrd="1" destOrd="0" presId="urn:microsoft.com/office/officeart/2005/8/layout/vList5"/>
    <dgm:cxn modelId="{7719289A-59DF-4E46-9409-B62A7C41E053}" type="presParOf" srcId="{711E2D8C-FB9D-468E-9955-DE7FE7724F09}" destId="{6FE46A15-A732-46F0-B6EF-0A92FDD941BA}" srcOrd="2" destOrd="0" presId="urn:microsoft.com/office/officeart/2005/8/layout/vList5"/>
    <dgm:cxn modelId="{3F493756-6382-4D28-AD0C-459991287BCC}" type="presParOf" srcId="{6FE46A15-A732-46F0-B6EF-0A92FDD941BA}" destId="{3B3EB83D-AFB8-4DEC-B39C-A69C84A0958E}" srcOrd="0" destOrd="0" presId="urn:microsoft.com/office/officeart/2005/8/layout/vList5"/>
    <dgm:cxn modelId="{EA983765-BE99-4427-9BF0-6A68FB509EF8}" type="presParOf" srcId="{6FE46A15-A732-46F0-B6EF-0A92FDD941BA}" destId="{3CB02991-569C-4155-B1AB-56664472DB8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21DD9B-38C7-4464-9E77-4B2AD09BF13D}" type="doc">
      <dgm:prSet loTypeId="urn:microsoft.com/office/officeart/2005/8/layout/radial5" loCatId="relationship" qsTypeId="urn:microsoft.com/office/officeart/2005/8/quickstyle/3d1" qsCatId="3D" csTypeId="urn:microsoft.com/office/officeart/2005/8/colors/accent1_2" csCatId="accent1" phldr="1"/>
      <dgm:spPr/>
      <dgm:t>
        <a:bodyPr/>
        <a:lstStyle/>
        <a:p>
          <a:endParaRPr lang="en-US"/>
        </a:p>
      </dgm:t>
    </dgm:pt>
    <dgm:pt modelId="{E21B6831-1AFA-44BB-8E6E-D5F3C998CF0E}">
      <dgm:prSet/>
      <dgm:spPr>
        <a:solidFill>
          <a:schemeClr val="accent1">
            <a:lumMod val="75000"/>
          </a:schemeClr>
        </a:solidFill>
      </dgm:spPr>
      <dgm:t>
        <a:bodyPr/>
        <a:lstStyle/>
        <a:p>
          <a:pPr rtl="0"/>
          <a:r>
            <a:rPr lang="en-US" dirty="0">
              <a:effectLst>
                <a:outerShdw blurRad="38100" dist="38100" dir="2700000" algn="tl">
                  <a:srgbClr val="000000">
                    <a:alpha val="43137"/>
                  </a:srgbClr>
                </a:outerShdw>
              </a:effectLst>
            </a:rPr>
            <a:t>Party in interest (PII)</a:t>
          </a:r>
        </a:p>
      </dgm:t>
    </dgm:pt>
    <dgm:pt modelId="{84C6C186-7F63-46F6-938D-CBD133CF06FD}" type="parTrans" cxnId="{985F8AD3-93FC-441C-A482-BCC3F5879030}">
      <dgm:prSet/>
      <dgm:spPr/>
      <dgm:t>
        <a:bodyPr/>
        <a:lstStyle/>
        <a:p>
          <a:endParaRPr lang="en-US"/>
        </a:p>
      </dgm:t>
    </dgm:pt>
    <dgm:pt modelId="{20036C48-4430-4C47-82AF-9DA96773DC55}" type="sibTrans" cxnId="{985F8AD3-93FC-441C-A482-BCC3F5879030}">
      <dgm:prSet/>
      <dgm:spPr/>
      <dgm:t>
        <a:bodyPr/>
        <a:lstStyle/>
        <a:p>
          <a:endParaRPr lang="en-US"/>
        </a:p>
      </dgm:t>
    </dgm:pt>
    <dgm:pt modelId="{8C9AA371-9427-483A-A7A7-DF6AD48558A0}">
      <dgm:prSet custT="1"/>
      <dgm:spPr>
        <a:solidFill>
          <a:srgbClr val="3333CC"/>
        </a:solidFill>
      </dgm:spPr>
      <dgm:t>
        <a:bodyPr/>
        <a:lstStyle/>
        <a:p>
          <a:pPr rtl="0"/>
          <a:r>
            <a:rPr lang="en-US" sz="1800" b="1" dirty="0">
              <a:effectLst>
                <a:outerShdw blurRad="38100" dist="38100" dir="2700000" algn="tl">
                  <a:srgbClr val="000000">
                    <a:alpha val="43137"/>
                  </a:srgbClr>
                </a:outerShdw>
              </a:effectLst>
            </a:rPr>
            <a:t>Relatives of fiduciaries</a:t>
          </a:r>
        </a:p>
      </dgm:t>
    </dgm:pt>
    <dgm:pt modelId="{CD225633-9C7F-448E-8B91-AA0E3DB92959}" type="parTrans" cxnId="{06519033-4427-4C41-AB34-38E683CA3319}">
      <dgm:prSet/>
      <dgm:spPr>
        <a:solidFill>
          <a:schemeClr val="accent2">
            <a:lumMod val="75000"/>
          </a:schemeClr>
        </a:solidFill>
      </dgm:spPr>
      <dgm:t>
        <a:bodyPr/>
        <a:lstStyle/>
        <a:p>
          <a:endParaRPr lang="en-US" dirty="0"/>
        </a:p>
      </dgm:t>
    </dgm:pt>
    <dgm:pt modelId="{DD157087-3B5C-4C27-B3CF-283CEEDB0352}" type="sibTrans" cxnId="{06519033-4427-4C41-AB34-38E683CA3319}">
      <dgm:prSet/>
      <dgm:spPr/>
      <dgm:t>
        <a:bodyPr/>
        <a:lstStyle/>
        <a:p>
          <a:endParaRPr lang="en-US"/>
        </a:p>
      </dgm:t>
    </dgm:pt>
    <dgm:pt modelId="{4171CD55-9597-4938-9D0D-41502DEADBCA}">
      <dgm:prSet custT="1"/>
      <dgm:spPr>
        <a:solidFill>
          <a:srgbClr val="3333CC"/>
        </a:solidFill>
      </dgm:spPr>
      <dgm:t>
        <a:bodyPr/>
        <a:lstStyle/>
        <a:p>
          <a:pPr rtl="0"/>
          <a:r>
            <a:rPr lang="en-US" sz="1800" b="1" dirty="0">
              <a:effectLst>
                <a:outerShdw blurRad="38100" dist="38100" dir="2700000" algn="tl">
                  <a:srgbClr val="000000">
                    <a:alpha val="43137"/>
                  </a:srgbClr>
                </a:outerShdw>
              </a:effectLst>
            </a:rPr>
            <a:t>Related companies</a:t>
          </a:r>
        </a:p>
      </dgm:t>
    </dgm:pt>
    <dgm:pt modelId="{89327AC5-075A-4BAD-9183-6012F27FFE7D}" type="parTrans" cxnId="{E5FA3E67-1262-497E-857D-0A15B414DD3D}">
      <dgm:prSet/>
      <dgm:spPr>
        <a:solidFill>
          <a:schemeClr val="accent2">
            <a:lumMod val="75000"/>
          </a:schemeClr>
        </a:solidFill>
      </dgm:spPr>
      <dgm:t>
        <a:bodyPr/>
        <a:lstStyle/>
        <a:p>
          <a:endParaRPr lang="en-US" dirty="0"/>
        </a:p>
      </dgm:t>
    </dgm:pt>
    <dgm:pt modelId="{87981D78-09AB-4FEF-8C5E-71FEAA62DF74}" type="sibTrans" cxnId="{E5FA3E67-1262-497E-857D-0A15B414DD3D}">
      <dgm:prSet/>
      <dgm:spPr/>
      <dgm:t>
        <a:bodyPr/>
        <a:lstStyle/>
        <a:p>
          <a:endParaRPr lang="en-US"/>
        </a:p>
      </dgm:t>
    </dgm:pt>
    <dgm:pt modelId="{A09F93F5-EE1F-4908-ADE3-A2002DC94CC0}">
      <dgm:prSet custT="1"/>
      <dgm:spPr>
        <a:solidFill>
          <a:srgbClr val="3333CC"/>
        </a:solidFill>
      </dgm:spPr>
      <dgm:t>
        <a:bodyPr/>
        <a:lstStyle/>
        <a:p>
          <a:pPr rtl="0"/>
          <a:r>
            <a:rPr lang="en-US" sz="1800" b="1" dirty="0">
              <a:effectLst>
                <a:outerShdw blurRad="38100" dist="38100" dir="2700000" algn="tl">
                  <a:srgbClr val="000000">
                    <a:alpha val="43137"/>
                  </a:srgbClr>
                </a:outerShdw>
              </a:effectLst>
            </a:rPr>
            <a:t>Fiduciaries</a:t>
          </a:r>
        </a:p>
      </dgm:t>
    </dgm:pt>
    <dgm:pt modelId="{F68A85EE-C11F-4727-8197-B1F4CB76696B}" type="parTrans" cxnId="{44EBDB6C-82D6-4D78-94FC-CBE8910C1AD9}">
      <dgm:prSet/>
      <dgm:spPr>
        <a:solidFill>
          <a:schemeClr val="accent2">
            <a:lumMod val="75000"/>
          </a:schemeClr>
        </a:solidFill>
      </dgm:spPr>
      <dgm:t>
        <a:bodyPr/>
        <a:lstStyle/>
        <a:p>
          <a:endParaRPr lang="en-US" dirty="0"/>
        </a:p>
      </dgm:t>
    </dgm:pt>
    <dgm:pt modelId="{E3389716-5A14-433D-B7A5-8FAA0CDEF171}" type="sibTrans" cxnId="{44EBDB6C-82D6-4D78-94FC-CBE8910C1AD9}">
      <dgm:prSet/>
      <dgm:spPr/>
      <dgm:t>
        <a:bodyPr/>
        <a:lstStyle/>
        <a:p>
          <a:endParaRPr lang="en-US"/>
        </a:p>
      </dgm:t>
    </dgm:pt>
    <dgm:pt modelId="{38284211-2D04-4ED6-98CC-661260064FFC}">
      <dgm:prSet custT="1"/>
      <dgm:spPr>
        <a:solidFill>
          <a:srgbClr val="3333CC"/>
        </a:solidFill>
      </dgm:spPr>
      <dgm:t>
        <a:bodyPr/>
        <a:lstStyle/>
        <a:p>
          <a:pPr rtl="0"/>
          <a:r>
            <a:rPr lang="en-US" sz="1600" b="1" dirty="0"/>
            <a:t>Officers, employees &amp; owners</a:t>
          </a:r>
        </a:p>
      </dgm:t>
    </dgm:pt>
    <dgm:pt modelId="{F68C1BCD-790F-4EC2-B670-D14B4240700C}" type="parTrans" cxnId="{0266CA56-2A2D-4A12-A281-BD50F8664322}">
      <dgm:prSet/>
      <dgm:spPr/>
      <dgm:t>
        <a:bodyPr/>
        <a:lstStyle/>
        <a:p>
          <a:endParaRPr lang="en-US"/>
        </a:p>
      </dgm:t>
    </dgm:pt>
    <dgm:pt modelId="{95E6DA58-E7E5-4074-821A-FF2143C1BC55}" type="sibTrans" cxnId="{0266CA56-2A2D-4A12-A281-BD50F8664322}">
      <dgm:prSet/>
      <dgm:spPr/>
      <dgm:t>
        <a:bodyPr/>
        <a:lstStyle/>
        <a:p>
          <a:endParaRPr lang="en-US"/>
        </a:p>
      </dgm:t>
    </dgm:pt>
    <dgm:pt modelId="{E805D290-3B9D-40E1-BD9D-0F24FB58B567}">
      <dgm:prSet custT="1"/>
      <dgm:spPr>
        <a:solidFill>
          <a:srgbClr val="3333CC"/>
        </a:solidFill>
      </dgm:spPr>
      <dgm:t>
        <a:bodyPr/>
        <a:lstStyle/>
        <a:p>
          <a:pPr rtl="0"/>
          <a:r>
            <a:rPr lang="en-US" sz="1600" b="1" dirty="0"/>
            <a:t>Sponsoring employer or union</a:t>
          </a:r>
        </a:p>
      </dgm:t>
    </dgm:pt>
    <dgm:pt modelId="{9EDD744B-5653-4AD0-A276-F629D571C013}" type="parTrans" cxnId="{68B3699D-4161-4039-BDCE-091B34AA7DFE}">
      <dgm:prSet/>
      <dgm:spPr>
        <a:solidFill>
          <a:schemeClr val="accent2">
            <a:lumMod val="75000"/>
          </a:schemeClr>
        </a:solidFill>
      </dgm:spPr>
      <dgm:t>
        <a:bodyPr/>
        <a:lstStyle/>
        <a:p>
          <a:endParaRPr lang="en-US" dirty="0"/>
        </a:p>
      </dgm:t>
    </dgm:pt>
    <dgm:pt modelId="{A1FC33C6-B146-4154-A192-5F828E9DD8D2}" type="sibTrans" cxnId="{68B3699D-4161-4039-BDCE-091B34AA7DFE}">
      <dgm:prSet/>
      <dgm:spPr/>
      <dgm:t>
        <a:bodyPr/>
        <a:lstStyle/>
        <a:p>
          <a:endParaRPr lang="en-US"/>
        </a:p>
      </dgm:t>
    </dgm:pt>
    <dgm:pt modelId="{29F15AD9-A480-4162-9ED2-10613BF45140}">
      <dgm:prSet custT="1"/>
      <dgm:spPr>
        <a:solidFill>
          <a:srgbClr val="3333CC"/>
        </a:solidFill>
      </dgm:spPr>
      <dgm:t>
        <a:bodyPr/>
        <a:lstStyle/>
        <a:p>
          <a:pPr marL="53975" indent="0" defTabSz="1376363" rtl="0"/>
          <a:r>
            <a:rPr lang="en-US" sz="1600" b="1" dirty="0"/>
            <a:t>Service providers</a:t>
          </a:r>
        </a:p>
      </dgm:t>
    </dgm:pt>
    <dgm:pt modelId="{57E075E7-290D-4672-8596-F166E2F97969}" type="sibTrans" cxnId="{E03E768D-41AA-4AC1-B5F9-082763BF4C25}">
      <dgm:prSet/>
      <dgm:spPr/>
      <dgm:t>
        <a:bodyPr/>
        <a:lstStyle/>
        <a:p>
          <a:endParaRPr lang="en-US"/>
        </a:p>
      </dgm:t>
    </dgm:pt>
    <dgm:pt modelId="{CE246BEC-C1F9-40F1-B7A1-AA786C91FAD4}" type="parTrans" cxnId="{E03E768D-41AA-4AC1-B5F9-082763BF4C25}">
      <dgm:prSet/>
      <dgm:spPr>
        <a:solidFill>
          <a:schemeClr val="accent2">
            <a:lumMod val="75000"/>
          </a:schemeClr>
        </a:solidFill>
      </dgm:spPr>
      <dgm:t>
        <a:bodyPr/>
        <a:lstStyle/>
        <a:p>
          <a:endParaRPr lang="en-US" dirty="0"/>
        </a:p>
      </dgm:t>
    </dgm:pt>
    <dgm:pt modelId="{FACBCA06-D8C0-4A58-B7F4-6BE04F5FAFFB}">
      <dgm:prSet custT="1"/>
      <dgm:spPr>
        <a:solidFill>
          <a:srgbClr val="3333CC"/>
        </a:solidFill>
      </dgm:spPr>
      <dgm:t>
        <a:bodyPr/>
        <a:lstStyle/>
        <a:p>
          <a:pPr marL="227013" indent="-117475" defTabSz="711200" rtl="0"/>
          <a:r>
            <a:rPr lang="en-US" sz="1600" b="1" dirty="0"/>
            <a:t>Officers, employees &amp; owners</a:t>
          </a:r>
        </a:p>
      </dgm:t>
    </dgm:pt>
    <dgm:pt modelId="{6077CB5D-8996-45AE-9B67-58DF871D65E5}" type="sibTrans" cxnId="{05991EA0-48CF-4616-8E31-638FE8B23194}">
      <dgm:prSet/>
      <dgm:spPr/>
      <dgm:t>
        <a:bodyPr/>
        <a:lstStyle/>
        <a:p>
          <a:endParaRPr lang="en-US"/>
        </a:p>
      </dgm:t>
    </dgm:pt>
    <dgm:pt modelId="{32D9DEA5-304A-4A6E-ADD9-F7524E31E0A8}" type="parTrans" cxnId="{05991EA0-48CF-4616-8E31-638FE8B23194}">
      <dgm:prSet/>
      <dgm:spPr/>
      <dgm:t>
        <a:bodyPr/>
        <a:lstStyle/>
        <a:p>
          <a:endParaRPr lang="en-US"/>
        </a:p>
      </dgm:t>
    </dgm:pt>
    <dgm:pt modelId="{42D732ED-189F-40BA-B009-051CB6D206B3}" type="pres">
      <dgm:prSet presAssocID="{0221DD9B-38C7-4464-9E77-4B2AD09BF13D}" presName="Name0" presStyleCnt="0">
        <dgm:presLayoutVars>
          <dgm:chMax val="1"/>
          <dgm:dir/>
          <dgm:animLvl val="ctr"/>
          <dgm:resizeHandles val="exact"/>
        </dgm:presLayoutVars>
      </dgm:prSet>
      <dgm:spPr/>
    </dgm:pt>
    <dgm:pt modelId="{BC898EF3-5FB0-48D4-80A0-9C5685D625B3}" type="pres">
      <dgm:prSet presAssocID="{E21B6831-1AFA-44BB-8E6E-D5F3C998CF0E}" presName="centerShape" presStyleLbl="node0" presStyleIdx="0" presStyleCnt="1" custScaleX="127828" custScaleY="122735"/>
      <dgm:spPr/>
    </dgm:pt>
    <dgm:pt modelId="{99D90A6E-AB2C-4E10-9827-78B831DF873F}" type="pres">
      <dgm:prSet presAssocID="{F68A85EE-C11F-4727-8197-B1F4CB76696B}" presName="parTrans" presStyleLbl="sibTrans2D1" presStyleIdx="0" presStyleCnt="5"/>
      <dgm:spPr/>
    </dgm:pt>
    <dgm:pt modelId="{B8E8EFC3-1F69-4820-8C74-031DD0808DD1}" type="pres">
      <dgm:prSet presAssocID="{F68A85EE-C11F-4727-8197-B1F4CB76696B}" presName="connectorText" presStyleLbl="sibTrans2D1" presStyleIdx="0" presStyleCnt="5"/>
      <dgm:spPr/>
    </dgm:pt>
    <dgm:pt modelId="{4CFFAFA0-A00D-48AC-BA40-CA60DCBBC975}" type="pres">
      <dgm:prSet presAssocID="{A09F93F5-EE1F-4908-ADE3-A2002DC94CC0}" presName="node" presStyleLbl="node1" presStyleIdx="0" presStyleCnt="5" custScaleX="128184" custScaleY="114799" custRadScaleRad="101451">
        <dgm:presLayoutVars>
          <dgm:bulletEnabled val="1"/>
        </dgm:presLayoutVars>
      </dgm:prSet>
      <dgm:spPr/>
    </dgm:pt>
    <dgm:pt modelId="{01ACEEFC-6543-4293-A8D2-7D7D5419C452}" type="pres">
      <dgm:prSet presAssocID="{9EDD744B-5653-4AD0-A276-F629D571C013}" presName="parTrans" presStyleLbl="sibTrans2D1" presStyleIdx="1" presStyleCnt="5"/>
      <dgm:spPr/>
    </dgm:pt>
    <dgm:pt modelId="{A6789C2F-1693-4AAD-B0A4-B0C6C56C6B10}" type="pres">
      <dgm:prSet presAssocID="{9EDD744B-5653-4AD0-A276-F629D571C013}" presName="connectorText" presStyleLbl="sibTrans2D1" presStyleIdx="1" presStyleCnt="5"/>
      <dgm:spPr/>
    </dgm:pt>
    <dgm:pt modelId="{250A85A8-A0FE-4248-B8A7-516FFEC3314F}" type="pres">
      <dgm:prSet presAssocID="{E805D290-3B9D-40E1-BD9D-0F24FB58B567}" presName="node" presStyleLbl="node1" presStyleIdx="1" presStyleCnt="5" custScaleX="150669" custScaleY="152462" custRadScaleRad="157234" custRadScaleInc="-17304">
        <dgm:presLayoutVars>
          <dgm:bulletEnabled val="1"/>
        </dgm:presLayoutVars>
      </dgm:prSet>
      <dgm:spPr/>
    </dgm:pt>
    <dgm:pt modelId="{E401C123-1A8B-4689-99D4-9F426E7CC489}" type="pres">
      <dgm:prSet presAssocID="{CD225633-9C7F-448E-8B91-AA0E3DB92959}" presName="parTrans" presStyleLbl="sibTrans2D1" presStyleIdx="2" presStyleCnt="5"/>
      <dgm:spPr/>
    </dgm:pt>
    <dgm:pt modelId="{0E2DD683-FC18-4D9B-9A4D-A71ACBA8CD4C}" type="pres">
      <dgm:prSet presAssocID="{CD225633-9C7F-448E-8B91-AA0E3DB92959}" presName="connectorText" presStyleLbl="sibTrans2D1" presStyleIdx="2" presStyleCnt="5"/>
      <dgm:spPr/>
    </dgm:pt>
    <dgm:pt modelId="{5DDEFE0E-7D12-4876-97E5-9EB9B172D14E}" type="pres">
      <dgm:prSet presAssocID="{8C9AA371-9427-483A-A7A7-DF6AD48558A0}" presName="node" presStyleLbl="node1" presStyleIdx="2" presStyleCnt="5" custScaleX="123256" custScaleY="119919" custRadScaleRad="131174" custRadScaleInc="-60917">
        <dgm:presLayoutVars>
          <dgm:bulletEnabled val="1"/>
        </dgm:presLayoutVars>
      </dgm:prSet>
      <dgm:spPr/>
    </dgm:pt>
    <dgm:pt modelId="{F40EDC77-44EC-45EA-94E9-BEA28D0EA790}" type="pres">
      <dgm:prSet presAssocID="{CE246BEC-C1F9-40F1-B7A1-AA786C91FAD4}" presName="parTrans" presStyleLbl="sibTrans2D1" presStyleIdx="3" presStyleCnt="5"/>
      <dgm:spPr/>
    </dgm:pt>
    <dgm:pt modelId="{F04AE8F8-B4B7-405B-AC66-D38B37BCA1CC}" type="pres">
      <dgm:prSet presAssocID="{CE246BEC-C1F9-40F1-B7A1-AA786C91FAD4}" presName="connectorText" presStyleLbl="sibTrans2D1" presStyleIdx="3" presStyleCnt="5"/>
      <dgm:spPr/>
    </dgm:pt>
    <dgm:pt modelId="{8F4CE41E-CC0E-4E54-A791-E64C1072A41C}" type="pres">
      <dgm:prSet presAssocID="{29F15AD9-A480-4162-9ED2-10613BF45140}" presName="node" presStyleLbl="node1" presStyleIdx="3" presStyleCnt="5" custScaleX="149709" custScaleY="124283" custRadScaleRad="134165" custRadScaleInc="83448">
        <dgm:presLayoutVars>
          <dgm:bulletEnabled val="1"/>
        </dgm:presLayoutVars>
      </dgm:prSet>
      <dgm:spPr/>
    </dgm:pt>
    <dgm:pt modelId="{3633E4B7-F8C0-4763-8864-434E546301CF}" type="pres">
      <dgm:prSet presAssocID="{89327AC5-075A-4BAD-9183-6012F27FFE7D}" presName="parTrans" presStyleLbl="sibTrans2D1" presStyleIdx="4" presStyleCnt="5"/>
      <dgm:spPr/>
    </dgm:pt>
    <dgm:pt modelId="{3AAF459D-9BC0-43F1-AA0C-5F8EA47A20B0}" type="pres">
      <dgm:prSet presAssocID="{89327AC5-075A-4BAD-9183-6012F27FFE7D}" presName="connectorText" presStyleLbl="sibTrans2D1" presStyleIdx="4" presStyleCnt="5"/>
      <dgm:spPr/>
    </dgm:pt>
    <dgm:pt modelId="{72AC96BA-277F-4997-9489-E11918AB02E7}" type="pres">
      <dgm:prSet presAssocID="{4171CD55-9597-4938-9D0D-41502DEADBCA}" presName="node" presStyleLbl="node1" presStyleIdx="4" presStyleCnt="5" custScaleX="138184" custScaleY="120870" custRadScaleRad="145267" custRadScaleInc="39967">
        <dgm:presLayoutVars>
          <dgm:bulletEnabled val="1"/>
        </dgm:presLayoutVars>
      </dgm:prSet>
      <dgm:spPr/>
    </dgm:pt>
  </dgm:ptLst>
  <dgm:cxnLst>
    <dgm:cxn modelId="{B679FD06-567E-4B95-8E94-31F73B44AC25}" type="presOf" srcId="{FACBCA06-D8C0-4A58-B7F4-6BE04F5FAFFB}" destId="{8F4CE41E-CC0E-4E54-A791-E64C1072A41C}" srcOrd="0" destOrd="1" presId="urn:microsoft.com/office/officeart/2005/8/layout/radial5"/>
    <dgm:cxn modelId="{D8C38C10-4AED-4EED-B7A4-78F72AB9D7AF}" type="presOf" srcId="{CD225633-9C7F-448E-8B91-AA0E3DB92959}" destId="{E401C123-1A8B-4689-99D4-9F426E7CC489}" srcOrd="0" destOrd="0" presId="urn:microsoft.com/office/officeart/2005/8/layout/radial5"/>
    <dgm:cxn modelId="{89037725-3451-47CA-B21B-401370BDFCB8}" type="presOf" srcId="{89327AC5-075A-4BAD-9183-6012F27FFE7D}" destId="{3AAF459D-9BC0-43F1-AA0C-5F8EA47A20B0}" srcOrd="1" destOrd="0" presId="urn:microsoft.com/office/officeart/2005/8/layout/radial5"/>
    <dgm:cxn modelId="{52837326-431E-452F-BD30-BA80056927F9}" type="presOf" srcId="{CE246BEC-C1F9-40F1-B7A1-AA786C91FAD4}" destId="{F40EDC77-44EC-45EA-94E9-BEA28D0EA790}" srcOrd="0" destOrd="0" presId="urn:microsoft.com/office/officeart/2005/8/layout/radial5"/>
    <dgm:cxn modelId="{06519033-4427-4C41-AB34-38E683CA3319}" srcId="{E21B6831-1AFA-44BB-8E6E-D5F3C998CF0E}" destId="{8C9AA371-9427-483A-A7A7-DF6AD48558A0}" srcOrd="2" destOrd="0" parTransId="{CD225633-9C7F-448E-8B91-AA0E3DB92959}" sibTransId="{DD157087-3B5C-4C27-B3CF-283CEEDB0352}"/>
    <dgm:cxn modelId="{7F353238-75F9-42A7-A8B8-C6BFC5CAEB99}" type="presOf" srcId="{29F15AD9-A480-4162-9ED2-10613BF45140}" destId="{8F4CE41E-CC0E-4E54-A791-E64C1072A41C}" srcOrd="0" destOrd="0" presId="urn:microsoft.com/office/officeart/2005/8/layout/radial5"/>
    <dgm:cxn modelId="{5AB2DA3E-57E1-4DAF-98CD-AFF61D26C71F}" type="presOf" srcId="{F68A85EE-C11F-4727-8197-B1F4CB76696B}" destId="{99D90A6E-AB2C-4E10-9827-78B831DF873F}" srcOrd="0" destOrd="0" presId="urn:microsoft.com/office/officeart/2005/8/layout/radial5"/>
    <dgm:cxn modelId="{15B2E840-8EED-4954-B835-9661D7910DFB}" type="presOf" srcId="{89327AC5-075A-4BAD-9183-6012F27FFE7D}" destId="{3633E4B7-F8C0-4763-8864-434E546301CF}" srcOrd="0" destOrd="0" presId="urn:microsoft.com/office/officeart/2005/8/layout/radial5"/>
    <dgm:cxn modelId="{E5FA3E67-1262-497E-857D-0A15B414DD3D}" srcId="{E21B6831-1AFA-44BB-8E6E-D5F3C998CF0E}" destId="{4171CD55-9597-4938-9D0D-41502DEADBCA}" srcOrd="4" destOrd="0" parTransId="{89327AC5-075A-4BAD-9183-6012F27FFE7D}" sibTransId="{87981D78-09AB-4FEF-8C5E-71FEAA62DF74}"/>
    <dgm:cxn modelId="{1B8D794B-E097-480C-8E0A-24487D728A6C}" type="presOf" srcId="{CE246BEC-C1F9-40F1-B7A1-AA786C91FAD4}" destId="{F04AE8F8-B4B7-405B-AC66-D38B37BCA1CC}" srcOrd="1" destOrd="0" presId="urn:microsoft.com/office/officeart/2005/8/layout/radial5"/>
    <dgm:cxn modelId="{44EBDB6C-82D6-4D78-94FC-CBE8910C1AD9}" srcId="{E21B6831-1AFA-44BB-8E6E-D5F3C998CF0E}" destId="{A09F93F5-EE1F-4908-ADE3-A2002DC94CC0}" srcOrd="0" destOrd="0" parTransId="{F68A85EE-C11F-4727-8197-B1F4CB76696B}" sibTransId="{E3389716-5A14-433D-B7A5-8FAA0CDEF171}"/>
    <dgm:cxn modelId="{497B574E-B76F-4890-8E0E-D9B3B581FD91}" type="presOf" srcId="{E21B6831-1AFA-44BB-8E6E-D5F3C998CF0E}" destId="{BC898EF3-5FB0-48D4-80A0-9C5685D625B3}" srcOrd="0" destOrd="0" presId="urn:microsoft.com/office/officeart/2005/8/layout/radial5"/>
    <dgm:cxn modelId="{EC3B794F-7D1F-436E-A9CE-B946D14B08B2}" type="presOf" srcId="{8C9AA371-9427-483A-A7A7-DF6AD48558A0}" destId="{5DDEFE0E-7D12-4876-97E5-9EB9B172D14E}" srcOrd="0" destOrd="0" presId="urn:microsoft.com/office/officeart/2005/8/layout/radial5"/>
    <dgm:cxn modelId="{8CC4F96F-6945-4BAC-A112-BA56559DB329}" type="presOf" srcId="{CD225633-9C7F-448E-8B91-AA0E3DB92959}" destId="{0E2DD683-FC18-4D9B-9A4D-A71ACBA8CD4C}" srcOrd="1" destOrd="0" presId="urn:microsoft.com/office/officeart/2005/8/layout/radial5"/>
    <dgm:cxn modelId="{9D1CE374-A3E0-4D0D-A68E-E3F37FB1934B}" type="presOf" srcId="{F68A85EE-C11F-4727-8197-B1F4CB76696B}" destId="{B8E8EFC3-1F69-4820-8C74-031DD0808DD1}" srcOrd="1" destOrd="0" presId="urn:microsoft.com/office/officeart/2005/8/layout/radial5"/>
    <dgm:cxn modelId="{0266CA56-2A2D-4A12-A281-BD50F8664322}" srcId="{E805D290-3B9D-40E1-BD9D-0F24FB58B567}" destId="{38284211-2D04-4ED6-98CC-661260064FFC}" srcOrd="0" destOrd="0" parTransId="{F68C1BCD-790F-4EC2-B670-D14B4240700C}" sibTransId="{95E6DA58-E7E5-4074-821A-FF2143C1BC55}"/>
    <dgm:cxn modelId="{D9E0A07F-1BD5-45C2-8CC1-ECDE5F48DFDF}" type="presOf" srcId="{E805D290-3B9D-40E1-BD9D-0F24FB58B567}" destId="{250A85A8-A0FE-4248-B8A7-516FFEC3314F}" srcOrd="0" destOrd="0" presId="urn:microsoft.com/office/officeart/2005/8/layout/radial5"/>
    <dgm:cxn modelId="{985F3882-E8FD-4A19-8E27-8220C5B30493}" type="presOf" srcId="{4171CD55-9597-4938-9D0D-41502DEADBCA}" destId="{72AC96BA-277F-4997-9489-E11918AB02E7}" srcOrd="0" destOrd="0" presId="urn:microsoft.com/office/officeart/2005/8/layout/radial5"/>
    <dgm:cxn modelId="{870A0285-8E60-4BF1-80D7-3CC6320092FE}" type="presOf" srcId="{A09F93F5-EE1F-4908-ADE3-A2002DC94CC0}" destId="{4CFFAFA0-A00D-48AC-BA40-CA60DCBBC975}" srcOrd="0" destOrd="0" presId="urn:microsoft.com/office/officeart/2005/8/layout/radial5"/>
    <dgm:cxn modelId="{E03E768D-41AA-4AC1-B5F9-082763BF4C25}" srcId="{E21B6831-1AFA-44BB-8E6E-D5F3C998CF0E}" destId="{29F15AD9-A480-4162-9ED2-10613BF45140}" srcOrd="3" destOrd="0" parTransId="{CE246BEC-C1F9-40F1-B7A1-AA786C91FAD4}" sibTransId="{57E075E7-290D-4672-8596-F166E2F97969}"/>
    <dgm:cxn modelId="{CCB78695-9D3C-4A1B-BB43-2E89DCBAAC79}" type="presOf" srcId="{9EDD744B-5653-4AD0-A276-F629D571C013}" destId="{01ACEEFC-6543-4293-A8D2-7D7D5419C452}" srcOrd="0" destOrd="0" presId="urn:microsoft.com/office/officeart/2005/8/layout/radial5"/>
    <dgm:cxn modelId="{68B3699D-4161-4039-BDCE-091B34AA7DFE}" srcId="{E21B6831-1AFA-44BB-8E6E-D5F3C998CF0E}" destId="{E805D290-3B9D-40E1-BD9D-0F24FB58B567}" srcOrd="1" destOrd="0" parTransId="{9EDD744B-5653-4AD0-A276-F629D571C013}" sibTransId="{A1FC33C6-B146-4154-A192-5F828E9DD8D2}"/>
    <dgm:cxn modelId="{05991EA0-48CF-4616-8E31-638FE8B23194}" srcId="{29F15AD9-A480-4162-9ED2-10613BF45140}" destId="{FACBCA06-D8C0-4A58-B7F4-6BE04F5FAFFB}" srcOrd="0" destOrd="0" parTransId="{32D9DEA5-304A-4A6E-ADD9-F7524E31E0A8}" sibTransId="{6077CB5D-8996-45AE-9B67-58DF871D65E5}"/>
    <dgm:cxn modelId="{985F8AD3-93FC-441C-A482-BCC3F5879030}" srcId="{0221DD9B-38C7-4464-9E77-4B2AD09BF13D}" destId="{E21B6831-1AFA-44BB-8E6E-D5F3C998CF0E}" srcOrd="0" destOrd="0" parTransId="{84C6C186-7F63-46F6-938D-CBD133CF06FD}" sibTransId="{20036C48-4430-4C47-82AF-9DA96773DC55}"/>
    <dgm:cxn modelId="{989318E0-9752-448F-90A5-2DCA32B2A638}" type="presOf" srcId="{38284211-2D04-4ED6-98CC-661260064FFC}" destId="{250A85A8-A0FE-4248-B8A7-516FFEC3314F}" srcOrd="0" destOrd="1" presId="urn:microsoft.com/office/officeart/2005/8/layout/radial5"/>
    <dgm:cxn modelId="{186E8DE8-25C7-44D3-BEA3-FB882027F571}" type="presOf" srcId="{9EDD744B-5653-4AD0-A276-F629D571C013}" destId="{A6789C2F-1693-4AAD-B0A4-B0C6C56C6B10}" srcOrd="1" destOrd="0" presId="urn:microsoft.com/office/officeart/2005/8/layout/radial5"/>
    <dgm:cxn modelId="{C4C365EF-A188-4F74-BF70-214CD1A261FB}" type="presOf" srcId="{0221DD9B-38C7-4464-9E77-4B2AD09BF13D}" destId="{42D732ED-189F-40BA-B009-051CB6D206B3}" srcOrd="0" destOrd="0" presId="urn:microsoft.com/office/officeart/2005/8/layout/radial5"/>
    <dgm:cxn modelId="{0E22BAE1-4F56-4CB5-A4AE-BCCF4AE2509A}" type="presParOf" srcId="{42D732ED-189F-40BA-B009-051CB6D206B3}" destId="{BC898EF3-5FB0-48D4-80A0-9C5685D625B3}" srcOrd="0" destOrd="0" presId="urn:microsoft.com/office/officeart/2005/8/layout/radial5"/>
    <dgm:cxn modelId="{0C7BC1D7-AA30-4E36-9BCA-6FC309135C00}" type="presParOf" srcId="{42D732ED-189F-40BA-B009-051CB6D206B3}" destId="{99D90A6E-AB2C-4E10-9827-78B831DF873F}" srcOrd="1" destOrd="0" presId="urn:microsoft.com/office/officeart/2005/8/layout/radial5"/>
    <dgm:cxn modelId="{5A4306AC-42AD-4FBC-8825-A0A6FC4AE3E9}" type="presParOf" srcId="{99D90A6E-AB2C-4E10-9827-78B831DF873F}" destId="{B8E8EFC3-1F69-4820-8C74-031DD0808DD1}" srcOrd="0" destOrd="0" presId="urn:microsoft.com/office/officeart/2005/8/layout/radial5"/>
    <dgm:cxn modelId="{137A108C-BFBB-4BC4-9DAE-EBB91DE1B028}" type="presParOf" srcId="{42D732ED-189F-40BA-B009-051CB6D206B3}" destId="{4CFFAFA0-A00D-48AC-BA40-CA60DCBBC975}" srcOrd="2" destOrd="0" presId="urn:microsoft.com/office/officeart/2005/8/layout/radial5"/>
    <dgm:cxn modelId="{F966FC75-69BC-4DB0-8D72-E7C49404765C}" type="presParOf" srcId="{42D732ED-189F-40BA-B009-051CB6D206B3}" destId="{01ACEEFC-6543-4293-A8D2-7D7D5419C452}" srcOrd="3" destOrd="0" presId="urn:microsoft.com/office/officeart/2005/8/layout/radial5"/>
    <dgm:cxn modelId="{71B6DEB2-257B-4F3A-8AA4-57696C9C36EA}" type="presParOf" srcId="{01ACEEFC-6543-4293-A8D2-7D7D5419C452}" destId="{A6789C2F-1693-4AAD-B0A4-B0C6C56C6B10}" srcOrd="0" destOrd="0" presId="urn:microsoft.com/office/officeart/2005/8/layout/radial5"/>
    <dgm:cxn modelId="{2B949AC8-F7FD-415C-85DC-0C66782F668A}" type="presParOf" srcId="{42D732ED-189F-40BA-B009-051CB6D206B3}" destId="{250A85A8-A0FE-4248-B8A7-516FFEC3314F}" srcOrd="4" destOrd="0" presId="urn:microsoft.com/office/officeart/2005/8/layout/radial5"/>
    <dgm:cxn modelId="{175BC735-723A-463B-B9F7-369EF6792890}" type="presParOf" srcId="{42D732ED-189F-40BA-B009-051CB6D206B3}" destId="{E401C123-1A8B-4689-99D4-9F426E7CC489}" srcOrd="5" destOrd="0" presId="urn:microsoft.com/office/officeart/2005/8/layout/radial5"/>
    <dgm:cxn modelId="{BBEF8EE4-4009-4880-ACE4-0A4B74ED4EDC}" type="presParOf" srcId="{E401C123-1A8B-4689-99D4-9F426E7CC489}" destId="{0E2DD683-FC18-4D9B-9A4D-A71ACBA8CD4C}" srcOrd="0" destOrd="0" presId="urn:microsoft.com/office/officeart/2005/8/layout/radial5"/>
    <dgm:cxn modelId="{59024036-83C5-4409-AF91-34E04067A6E3}" type="presParOf" srcId="{42D732ED-189F-40BA-B009-051CB6D206B3}" destId="{5DDEFE0E-7D12-4876-97E5-9EB9B172D14E}" srcOrd="6" destOrd="0" presId="urn:microsoft.com/office/officeart/2005/8/layout/radial5"/>
    <dgm:cxn modelId="{D322F4EB-3268-41FD-B2F6-D0BDC4B7F270}" type="presParOf" srcId="{42D732ED-189F-40BA-B009-051CB6D206B3}" destId="{F40EDC77-44EC-45EA-94E9-BEA28D0EA790}" srcOrd="7" destOrd="0" presId="urn:microsoft.com/office/officeart/2005/8/layout/radial5"/>
    <dgm:cxn modelId="{68A5298C-8BE6-4478-98E5-E5A99D7E38B7}" type="presParOf" srcId="{F40EDC77-44EC-45EA-94E9-BEA28D0EA790}" destId="{F04AE8F8-B4B7-405B-AC66-D38B37BCA1CC}" srcOrd="0" destOrd="0" presId="urn:microsoft.com/office/officeart/2005/8/layout/radial5"/>
    <dgm:cxn modelId="{586AF855-80EC-4C80-A675-0CD4C346C16D}" type="presParOf" srcId="{42D732ED-189F-40BA-B009-051CB6D206B3}" destId="{8F4CE41E-CC0E-4E54-A791-E64C1072A41C}" srcOrd="8" destOrd="0" presId="urn:microsoft.com/office/officeart/2005/8/layout/radial5"/>
    <dgm:cxn modelId="{746060B0-0DB6-4771-B247-AF59821F05E1}" type="presParOf" srcId="{42D732ED-189F-40BA-B009-051CB6D206B3}" destId="{3633E4B7-F8C0-4763-8864-434E546301CF}" srcOrd="9" destOrd="0" presId="urn:microsoft.com/office/officeart/2005/8/layout/radial5"/>
    <dgm:cxn modelId="{C99D687A-573E-4BD8-AFAD-A454A219EB4B}" type="presParOf" srcId="{3633E4B7-F8C0-4763-8864-434E546301CF}" destId="{3AAF459D-9BC0-43F1-AA0C-5F8EA47A20B0}" srcOrd="0" destOrd="0" presId="urn:microsoft.com/office/officeart/2005/8/layout/radial5"/>
    <dgm:cxn modelId="{93A41C3C-9AD5-42F9-9A67-5FBD87C5490A}" type="presParOf" srcId="{42D732ED-189F-40BA-B009-051CB6D206B3}" destId="{72AC96BA-277F-4997-9489-E11918AB02E7}"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2100E285-DD8F-42A2-B517-3BA3BF8F8ABE}" type="doc">
      <dgm:prSet loTypeId="urn:microsoft.com/office/officeart/2005/8/layout/process4" loCatId="list" qsTypeId="urn:microsoft.com/office/officeart/2005/8/quickstyle/3d2" qsCatId="3D" csTypeId="urn:microsoft.com/office/officeart/2005/8/colors/accent1_2" csCatId="accent1" phldr="1"/>
      <dgm:spPr/>
      <dgm:t>
        <a:bodyPr/>
        <a:lstStyle/>
        <a:p>
          <a:endParaRPr lang="en-US"/>
        </a:p>
      </dgm:t>
    </dgm:pt>
    <dgm:pt modelId="{41763586-635D-416B-9057-34057D81B44A}">
      <dgm:prSet custT="1"/>
      <dgm:spPr/>
      <dgm:t>
        <a:bodyPr/>
        <a:lstStyle/>
        <a:p>
          <a:pPr rtl="0"/>
          <a:r>
            <a:rPr kumimoji="0" lang="en-US" sz="3200" b="1" u="sng" kern="1200" dirty="0">
              <a:ln w="6350">
                <a:solidFill>
                  <a:schemeClr val="accent1">
                    <a:shade val="43000"/>
                  </a:schemeClr>
                </a:solidFill>
              </a:ln>
              <a:solidFill>
                <a:srgbClr val="FFFFFF"/>
              </a:solidFill>
              <a:effectLst>
                <a:outerShdw blurRad="26000" dist="26000" dir="14500000" algn="tl" rotWithShape="0">
                  <a:srgbClr val="000000">
                    <a:alpha val="40000"/>
                  </a:srgbClr>
                </a:outerShdw>
              </a:effectLst>
              <a:latin typeface="+mj-lt"/>
              <a:ea typeface="+mj-ea"/>
              <a:cs typeface="+mj-cs"/>
            </a:rPr>
            <a:t>Fiduciaries</a:t>
          </a:r>
          <a:r>
            <a:rPr lang="en-US" sz="3200" kern="1200" dirty="0">
              <a:latin typeface="+mj-lt"/>
            </a:rPr>
            <a:t> can be held </a:t>
          </a:r>
          <a:r>
            <a:rPr lang="en-US" sz="3200" i="1" kern="1200" dirty="0">
              <a:latin typeface="+mj-lt"/>
            </a:rPr>
            <a:t>personally liable</a:t>
          </a:r>
          <a:r>
            <a:rPr lang="en-US" sz="3200" kern="1200" dirty="0">
              <a:latin typeface="+mj-lt"/>
            </a:rPr>
            <a:t> for losses resulting from a fiduciary breach</a:t>
          </a:r>
        </a:p>
      </dgm:t>
    </dgm:pt>
    <dgm:pt modelId="{E152E359-D107-41B1-98A0-90C7B6313EC2}" type="parTrans" cxnId="{4C3EF6CB-7E5E-4BBC-A542-3367CACD0E32}">
      <dgm:prSet/>
      <dgm:spPr/>
      <dgm:t>
        <a:bodyPr/>
        <a:lstStyle/>
        <a:p>
          <a:endParaRPr lang="en-US"/>
        </a:p>
      </dgm:t>
    </dgm:pt>
    <dgm:pt modelId="{DFA00F6D-4B07-4597-BE95-3ED26CB18332}" type="sibTrans" cxnId="{4C3EF6CB-7E5E-4BBC-A542-3367CACD0E32}">
      <dgm:prSet/>
      <dgm:spPr/>
      <dgm:t>
        <a:bodyPr/>
        <a:lstStyle/>
        <a:p>
          <a:endParaRPr lang="en-US"/>
        </a:p>
      </dgm:t>
    </dgm:pt>
    <dgm:pt modelId="{7BF63857-3F40-4A1B-9239-F9BF136D9764}">
      <dgm:prSet custT="1"/>
      <dgm:spPr>
        <a:solidFill>
          <a:schemeClr val="bg2">
            <a:lumMod val="10000"/>
            <a:lumOff val="90000"/>
            <a:alpha val="90000"/>
          </a:schemeClr>
        </a:solidFill>
      </dgm:spPr>
      <dgm:t>
        <a:bodyPr/>
        <a:lstStyle/>
        <a:p>
          <a:pPr rtl="0"/>
          <a:r>
            <a:rPr lang="en-US" sz="1800" dirty="0"/>
            <a:t>if A’s failure(s) allowed B to breach</a:t>
          </a:r>
        </a:p>
      </dgm:t>
    </dgm:pt>
    <dgm:pt modelId="{01F5B5FC-5ED9-4CED-AC34-C11D52B44182}" type="parTrans" cxnId="{D21E5DC0-73F2-4C74-834B-D8D72C112673}">
      <dgm:prSet/>
      <dgm:spPr/>
      <dgm:t>
        <a:bodyPr/>
        <a:lstStyle/>
        <a:p>
          <a:endParaRPr lang="en-US"/>
        </a:p>
      </dgm:t>
    </dgm:pt>
    <dgm:pt modelId="{F8F0A89F-833C-45FB-AABB-D1C2B615AFA9}" type="sibTrans" cxnId="{D21E5DC0-73F2-4C74-834B-D8D72C112673}">
      <dgm:prSet/>
      <dgm:spPr/>
      <dgm:t>
        <a:bodyPr/>
        <a:lstStyle/>
        <a:p>
          <a:endParaRPr lang="en-US"/>
        </a:p>
      </dgm:t>
    </dgm:pt>
    <dgm:pt modelId="{835E2665-5B10-4FA2-A568-70E0E6515740}">
      <dgm:prSet custT="1"/>
      <dgm:spPr>
        <a:solidFill>
          <a:schemeClr val="bg2">
            <a:lumMod val="10000"/>
            <a:lumOff val="90000"/>
            <a:alpha val="90000"/>
          </a:schemeClr>
        </a:solidFill>
      </dgm:spPr>
      <dgm:t>
        <a:bodyPr/>
        <a:lstStyle/>
        <a:p>
          <a:pPr rtl="0"/>
          <a:r>
            <a:rPr lang="en-US" sz="1800" dirty="0"/>
            <a:t>if A knowingly participated in or knowingly concealed B’s breach</a:t>
          </a:r>
        </a:p>
      </dgm:t>
    </dgm:pt>
    <dgm:pt modelId="{177A8301-7161-441A-8215-1589DE650368}" type="parTrans" cxnId="{F10FEB84-4FA5-456D-947C-7DBD35B67C53}">
      <dgm:prSet/>
      <dgm:spPr/>
      <dgm:t>
        <a:bodyPr/>
        <a:lstStyle/>
        <a:p>
          <a:endParaRPr lang="en-US"/>
        </a:p>
      </dgm:t>
    </dgm:pt>
    <dgm:pt modelId="{2AA9993B-3ED3-462D-B4A6-0D727378FAF8}" type="sibTrans" cxnId="{F10FEB84-4FA5-456D-947C-7DBD35B67C53}">
      <dgm:prSet/>
      <dgm:spPr/>
      <dgm:t>
        <a:bodyPr/>
        <a:lstStyle/>
        <a:p>
          <a:endParaRPr lang="en-US"/>
        </a:p>
      </dgm:t>
    </dgm:pt>
    <dgm:pt modelId="{C0E8F79E-6FB1-492D-94B1-E2145B8A0276}">
      <dgm:prSet custT="1"/>
      <dgm:spPr>
        <a:solidFill>
          <a:schemeClr val="bg2">
            <a:lumMod val="10000"/>
            <a:lumOff val="90000"/>
            <a:alpha val="90000"/>
          </a:schemeClr>
        </a:solidFill>
      </dgm:spPr>
      <dgm:t>
        <a:bodyPr/>
        <a:lstStyle/>
        <a:p>
          <a:pPr rtl="0"/>
          <a:r>
            <a:rPr lang="en-US" sz="1800" dirty="0"/>
            <a:t>if A knows about B’s breach and fails to make reasonable efforts to correct B’s breach</a:t>
          </a:r>
        </a:p>
      </dgm:t>
    </dgm:pt>
    <dgm:pt modelId="{8FE808E0-F547-4093-817F-73314C54C16A}" type="parTrans" cxnId="{4E5A8815-CAA7-4D21-8FA1-43614202710E}">
      <dgm:prSet/>
      <dgm:spPr/>
      <dgm:t>
        <a:bodyPr/>
        <a:lstStyle/>
        <a:p>
          <a:endParaRPr lang="en-US"/>
        </a:p>
      </dgm:t>
    </dgm:pt>
    <dgm:pt modelId="{2971B055-EE08-4319-AD46-31992E8B6D45}" type="sibTrans" cxnId="{4E5A8815-CAA7-4D21-8FA1-43614202710E}">
      <dgm:prSet/>
      <dgm:spPr/>
      <dgm:t>
        <a:bodyPr/>
        <a:lstStyle/>
        <a:p>
          <a:endParaRPr lang="en-US"/>
        </a:p>
      </dgm:t>
    </dgm:pt>
    <dgm:pt modelId="{030012E5-F103-4B8C-ABA8-E3A0BD68609C}">
      <dgm:prSet custT="1"/>
      <dgm:spPr/>
      <dgm:t>
        <a:bodyPr/>
        <a:lstStyle/>
        <a:p>
          <a:pPr rtl="0"/>
          <a:r>
            <a:rPr lang="en-US" sz="2400" kern="1200" dirty="0">
              <a:latin typeface="+mj-lt"/>
            </a:rPr>
            <a:t>For example: </a:t>
          </a:r>
          <a:r>
            <a:rPr kumimoji="0" lang="en-US" sz="2400" b="1" u="sng" kern="1200" dirty="0">
              <a:ln w="6350">
                <a:solidFill>
                  <a:schemeClr val="accent1">
                    <a:shade val="43000"/>
                  </a:schemeClr>
                </a:solidFill>
              </a:ln>
              <a:solidFill>
                <a:schemeClr val="accent1">
                  <a:lumMod val="20000"/>
                  <a:lumOff val="80000"/>
                </a:schemeClr>
              </a:solidFill>
              <a:effectLst>
                <a:outerShdw blurRad="26000" dist="26000" dir="14500000" algn="tl" rotWithShape="0">
                  <a:srgbClr val="000000">
                    <a:alpha val="40000"/>
                  </a:srgbClr>
                </a:outerShdw>
              </a:effectLst>
              <a:latin typeface="+mj-lt"/>
              <a:ea typeface="+mj-ea"/>
              <a:cs typeface="+mj-cs"/>
            </a:rPr>
            <a:t>Fiduciary A</a:t>
          </a:r>
          <a:r>
            <a:rPr lang="en-US" sz="2400" kern="1200" dirty="0">
              <a:latin typeface="+mj-lt"/>
            </a:rPr>
            <a:t> can also be held </a:t>
          </a:r>
          <a:r>
            <a:rPr lang="en-US" sz="2400" i="1" kern="1200" dirty="0">
              <a:latin typeface="+mj-lt"/>
            </a:rPr>
            <a:t>personally liable </a:t>
          </a:r>
          <a:r>
            <a:rPr lang="en-US" sz="2400" kern="1200" dirty="0">
              <a:latin typeface="+mj-lt"/>
            </a:rPr>
            <a:t>for losses resulting from a breach by </a:t>
          </a:r>
          <a:r>
            <a:rPr kumimoji="0" lang="en-US" sz="2400" b="1" u="sng" kern="1200" dirty="0">
              <a:ln w="6350">
                <a:solidFill>
                  <a:schemeClr val="accent1">
                    <a:shade val="43000"/>
                  </a:schemeClr>
                </a:solidFill>
              </a:ln>
              <a:solidFill>
                <a:schemeClr val="accent1">
                  <a:lumMod val="20000"/>
                  <a:lumOff val="80000"/>
                </a:schemeClr>
              </a:solidFill>
              <a:effectLst>
                <a:outerShdw blurRad="26000" dist="26000" dir="14500000" algn="tl" rotWithShape="0">
                  <a:srgbClr val="000000">
                    <a:alpha val="40000"/>
                  </a:srgbClr>
                </a:outerShdw>
              </a:effectLst>
              <a:latin typeface="+mj-lt"/>
              <a:ea typeface="+mj-ea"/>
              <a:cs typeface="+mj-cs"/>
            </a:rPr>
            <a:t>Fiduciary B</a:t>
          </a:r>
          <a:endParaRPr lang="en-US" sz="2400" kern="1200" dirty="0">
            <a:solidFill>
              <a:schemeClr val="bg2">
                <a:lumMod val="10000"/>
                <a:lumOff val="90000"/>
              </a:schemeClr>
            </a:solidFill>
            <a:latin typeface="+mj-lt"/>
          </a:endParaRPr>
        </a:p>
      </dgm:t>
    </dgm:pt>
    <dgm:pt modelId="{723014E3-CAD8-413A-BB6C-0E7AC00598EC}" type="parTrans" cxnId="{97AB8D11-A330-4EF1-B0DB-91B170EB05C4}">
      <dgm:prSet/>
      <dgm:spPr/>
      <dgm:t>
        <a:bodyPr/>
        <a:lstStyle/>
        <a:p>
          <a:endParaRPr lang="en-US"/>
        </a:p>
      </dgm:t>
    </dgm:pt>
    <dgm:pt modelId="{BE426127-E74F-448A-96EE-AC8414386707}" type="sibTrans" cxnId="{97AB8D11-A330-4EF1-B0DB-91B170EB05C4}">
      <dgm:prSet/>
      <dgm:spPr/>
      <dgm:t>
        <a:bodyPr/>
        <a:lstStyle/>
        <a:p>
          <a:endParaRPr lang="en-US"/>
        </a:p>
      </dgm:t>
    </dgm:pt>
    <dgm:pt modelId="{D4F79FAC-FC44-4226-9A50-D962368C8656}" type="pres">
      <dgm:prSet presAssocID="{2100E285-DD8F-42A2-B517-3BA3BF8F8ABE}" presName="Name0" presStyleCnt="0">
        <dgm:presLayoutVars>
          <dgm:dir/>
          <dgm:animLvl val="lvl"/>
          <dgm:resizeHandles val="exact"/>
        </dgm:presLayoutVars>
      </dgm:prSet>
      <dgm:spPr/>
    </dgm:pt>
    <dgm:pt modelId="{16563760-4D19-4B7A-9E52-15DDCA7B1D7D}" type="pres">
      <dgm:prSet presAssocID="{030012E5-F103-4B8C-ABA8-E3A0BD68609C}" presName="boxAndChildren" presStyleCnt="0"/>
      <dgm:spPr/>
    </dgm:pt>
    <dgm:pt modelId="{CB356848-930C-4131-8B0D-E2C9FB9FA48F}" type="pres">
      <dgm:prSet presAssocID="{030012E5-F103-4B8C-ABA8-E3A0BD68609C}" presName="parentTextBox" presStyleLbl="node1" presStyleIdx="0" presStyleCnt="2"/>
      <dgm:spPr/>
    </dgm:pt>
    <dgm:pt modelId="{E1DDEA1E-F1F3-4BB6-9676-63F6BAA3CB33}" type="pres">
      <dgm:prSet presAssocID="{030012E5-F103-4B8C-ABA8-E3A0BD68609C}" presName="entireBox" presStyleLbl="node1" presStyleIdx="0" presStyleCnt="2"/>
      <dgm:spPr/>
    </dgm:pt>
    <dgm:pt modelId="{2CA6E6C7-7DE1-4FE8-A4B3-E8B7E614DCE5}" type="pres">
      <dgm:prSet presAssocID="{030012E5-F103-4B8C-ABA8-E3A0BD68609C}" presName="descendantBox" presStyleCnt="0"/>
      <dgm:spPr/>
    </dgm:pt>
    <dgm:pt modelId="{B7285AAA-2659-4425-9198-EF7731BA40A3}" type="pres">
      <dgm:prSet presAssocID="{7BF63857-3F40-4A1B-9239-F9BF136D9764}" presName="childTextBox" presStyleLbl="fgAccFollowNode1" presStyleIdx="0" presStyleCnt="3">
        <dgm:presLayoutVars>
          <dgm:bulletEnabled val="1"/>
        </dgm:presLayoutVars>
      </dgm:prSet>
      <dgm:spPr/>
    </dgm:pt>
    <dgm:pt modelId="{B8248FF0-51AD-4F27-A678-EE0C3D82EF5C}" type="pres">
      <dgm:prSet presAssocID="{835E2665-5B10-4FA2-A568-70E0E6515740}" presName="childTextBox" presStyleLbl="fgAccFollowNode1" presStyleIdx="1" presStyleCnt="3">
        <dgm:presLayoutVars>
          <dgm:bulletEnabled val="1"/>
        </dgm:presLayoutVars>
      </dgm:prSet>
      <dgm:spPr/>
    </dgm:pt>
    <dgm:pt modelId="{0610C807-FA9B-465D-AA47-CCA166C04F0C}" type="pres">
      <dgm:prSet presAssocID="{C0E8F79E-6FB1-492D-94B1-E2145B8A0276}" presName="childTextBox" presStyleLbl="fgAccFollowNode1" presStyleIdx="2" presStyleCnt="3">
        <dgm:presLayoutVars>
          <dgm:bulletEnabled val="1"/>
        </dgm:presLayoutVars>
      </dgm:prSet>
      <dgm:spPr/>
    </dgm:pt>
    <dgm:pt modelId="{7C924796-D43F-4083-8669-027C84EB6B7C}" type="pres">
      <dgm:prSet presAssocID="{DFA00F6D-4B07-4597-BE95-3ED26CB18332}" presName="sp" presStyleCnt="0"/>
      <dgm:spPr/>
    </dgm:pt>
    <dgm:pt modelId="{DB3265DD-F9B0-43D6-B7CD-EF358BE917C3}" type="pres">
      <dgm:prSet presAssocID="{41763586-635D-416B-9057-34057D81B44A}" presName="arrowAndChildren" presStyleCnt="0"/>
      <dgm:spPr/>
    </dgm:pt>
    <dgm:pt modelId="{5BE364FB-5102-4302-BB8F-A0A1DE32F1FD}" type="pres">
      <dgm:prSet presAssocID="{41763586-635D-416B-9057-34057D81B44A}" presName="parentTextArrow" presStyleLbl="node1" presStyleIdx="1" presStyleCnt="2" custScaleY="55002"/>
      <dgm:spPr/>
    </dgm:pt>
  </dgm:ptLst>
  <dgm:cxnLst>
    <dgm:cxn modelId="{B2E0900C-1EA4-4261-968C-8183675DBA42}" type="presOf" srcId="{2100E285-DD8F-42A2-B517-3BA3BF8F8ABE}" destId="{D4F79FAC-FC44-4226-9A50-D962368C8656}" srcOrd="0" destOrd="0" presId="urn:microsoft.com/office/officeart/2005/8/layout/process4"/>
    <dgm:cxn modelId="{97AB8D11-A330-4EF1-B0DB-91B170EB05C4}" srcId="{2100E285-DD8F-42A2-B517-3BA3BF8F8ABE}" destId="{030012E5-F103-4B8C-ABA8-E3A0BD68609C}" srcOrd="1" destOrd="0" parTransId="{723014E3-CAD8-413A-BB6C-0E7AC00598EC}" sibTransId="{BE426127-E74F-448A-96EE-AC8414386707}"/>
    <dgm:cxn modelId="{80BFCB12-57D3-453C-9ACA-1873F7FA4834}" type="presOf" srcId="{C0E8F79E-6FB1-492D-94B1-E2145B8A0276}" destId="{0610C807-FA9B-465D-AA47-CCA166C04F0C}" srcOrd="0" destOrd="0" presId="urn:microsoft.com/office/officeart/2005/8/layout/process4"/>
    <dgm:cxn modelId="{4E5A8815-CAA7-4D21-8FA1-43614202710E}" srcId="{030012E5-F103-4B8C-ABA8-E3A0BD68609C}" destId="{C0E8F79E-6FB1-492D-94B1-E2145B8A0276}" srcOrd="2" destOrd="0" parTransId="{8FE808E0-F547-4093-817F-73314C54C16A}" sibTransId="{2971B055-EE08-4319-AD46-31992E8B6D45}"/>
    <dgm:cxn modelId="{E9FB4F18-1AB3-4EA0-9884-5FE5A1F638AB}" type="presOf" srcId="{41763586-635D-416B-9057-34057D81B44A}" destId="{5BE364FB-5102-4302-BB8F-A0A1DE32F1FD}" srcOrd="0" destOrd="0" presId="urn:microsoft.com/office/officeart/2005/8/layout/process4"/>
    <dgm:cxn modelId="{9D1CD629-0D47-4D80-A5C3-5975C2CB53C5}" type="presOf" srcId="{7BF63857-3F40-4A1B-9239-F9BF136D9764}" destId="{B7285AAA-2659-4425-9198-EF7731BA40A3}" srcOrd="0" destOrd="0" presId="urn:microsoft.com/office/officeart/2005/8/layout/process4"/>
    <dgm:cxn modelId="{8A07DA3E-E7E8-42B2-9F1A-795E1D88FF92}" type="presOf" srcId="{835E2665-5B10-4FA2-A568-70E0E6515740}" destId="{B8248FF0-51AD-4F27-A678-EE0C3D82EF5C}" srcOrd="0" destOrd="0" presId="urn:microsoft.com/office/officeart/2005/8/layout/process4"/>
    <dgm:cxn modelId="{F10FEB84-4FA5-456D-947C-7DBD35B67C53}" srcId="{030012E5-F103-4B8C-ABA8-E3A0BD68609C}" destId="{835E2665-5B10-4FA2-A568-70E0E6515740}" srcOrd="1" destOrd="0" parTransId="{177A8301-7161-441A-8215-1589DE650368}" sibTransId="{2AA9993B-3ED3-462D-B4A6-0D727378FAF8}"/>
    <dgm:cxn modelId="{B79F34A9-8F01-46E0-9061-D4F34D3B34D8}" type="presOf" srcId="{030012E5-F103-4B8C-ABA8-E3A0BD68609C}" destId="{E1DDEA1E-F1F3-4BB6-9676-63F6BAA3CB33}" srcOrd="1" destOrd="0" presId="urn:microsoft.com/office/officeart/2005/8/layout/process4"/>
    <dgm:cxn modelId="{FC6850AB-7B9B-4130-9D4A-BE1B9078FD52}" type="presOf" srcId="{030012E5-F103-4B8C-ABA8-E3A0BD68609C}" destId="{CB356848-930C-4131-8B0D-E2C9FB9FA48F}" srcOrd="0" destOrd="0" presId="urn:microsoft.com/office/officeart/2005/8/layout/process4"/>
    <dgm:cxn modelId="{D21E5DC0-73F2-4C74-834B-D8D72C112673}" srcId="{030012E5-F103-4B8C-ABA8-E3A0BD68609C}" destId="{7BF63857-3F40-4A1B-9239-F9BF136D9764}" srcOrd="0" destOrd="0" parTransId="{01F5B5FC-5ED9-4CED-AC34-C11D52B44182}" sibTransId="{F8F0A89F-833C-45FB-AABB-D1C2B615AFA9}"/>
    <dgm:cxn modelId="{4C3EF6CB-7E5E-4BBC-A542-3367CACD0E32}" srcId="{2100E285-DD8F-42A2-B517-3BA3BF8F8ABE}" destId="{41763586-635D-416B-9057-34057D81B44A}" srcOrd="0" destOrd="0" parTransId="{E152E359-D107-41B1-98A0-90C7B6313EC2}" sibTransId="{DFA00F6D-4B07-4597-BE95-3ED26CB18332}"/>
    <dgm:cxn modelId="{AAB47459-B27C-461A-A8AB-61C807ECFBE2}" type="presParOf" srcId="{D4F79FAC-FC44-4226-9A50-D962368C8656}" destId="{16563760-4D19-4B7A-9E52-15DDCA7B1D7D}" srcOrd="0" destOrd="0" presId="urn:microsoft.com/office/officeart/2005/8/layout/process4"/>
    <dgm:cxn modelId="{0D427C99-8950-4355-94E9-BB72F8F68FB9}" type="presParOf" srcId="{16563760-4D19-4B7A-9E52-15DDCA7B1D7D}" destId="{CB356848-930C-4131-8B0D-E2C9FB9FA48F}" srcOrd="0" destOrd="0" presId="urn:microsoft.com/office/officeart/2005/8/layout/process4"/>
    <dgm:cxn modelId="{1FDEE8E7-1CA0-444D-BAA1-F0F397ABDB60}" type="presParOf" srcId="{16563760-4D19-4B7A-9E52-15DDCA7B1D7D}" destId="{E1DDEA1E-F1F3-4BB6-9676-63F6BAA3CB33}" srcOrd="1" destOrd="0" presId="urn:microsoft.com/office/officeart/2005/8/layout/process4"/>
    <dgm:cxn modelId="{26C6FD77-75DC-44E2-AB4F-FD02A7DA0A3E}" type="presParOf" srcId="{16563760-4D19-4B7A-9E52-15DDCA7B1D7D}" destId="{2CA6E6C7-7DE1-4FE8-A4B3-E8B7E614DCE5}" srcOrd="2" destOrd="0" presId="urn:microsoft.com/office/officeart/2005/8/layout/process4"/>
    <dgm:cxn modelId="{4FFA205A-6351-4C46-9C9C-0E80194230C7}" type="presParOf" srcId="{2CA6E6C7-7DE1-4FE8-A4B3-E8B7E614DCE5}" destId="{B7285AAA-2659-4425-9198-EF7731BA40A3}" srcOrd="0" destOrd="0" presId="urn:microsoft.com/office/officeart/2005/8/layout/process4"/>
    <dgm:cxn modelId="{D0DAF954-C3D7-420F-AC09-E39510563065}" type="presParOf" srcId="{2CA6E6C7-7DE1-4FE8-A4B3-E8B7E614DCE5}" destId="{B8248FF0-51AD-4F27-A678-EE0C3D82EF5C}" srcOrd="1" destOrd="0" presId="urn:microsoft.com/office/officeart/2005/8/layout/process4"/>
    <dgm:cxn modelId="{01AE39B9-A590-49E5-8B81-EE6E63DB8F2B}" type="presParOf" srcId="{2CA6E6C7-7DE1-4FE8-A4B3-E8B7E614DCE5}" destId="{0610C807-FA9B-465D-AA47-CCA166C04F0C}" srcOrd="2" destOrd="0" presId="urn:microsoft.com/office/officeart/2005/8/layout/process4"/>
    <dgm:cxn modelId="{1D92AB37-FD10-484B-A323-4DCBAE6FA045}" type="presParOf" srcId="{D4F79FAC-FC44-4226-9A50-D962368C8656}" destId="{7C924796-D43F-4083-8669-027C84EB6B7C}" srcOrd="1" destOrd="0" presId="urn:microsoft.com/office/officeart/2005/8/layout/process4"/>
    <dgm:cxn modelId="{C4089EBC-1197-4229-A3A2-D3908E5F2AAC}" type="presParOf" srcId="{D4F79FAC-FC44-4226-9A50-D962368C8656}" destId="{DB3265DD-F9B0-43D6-B7CD-EF358BE917C3}" srcOrd="2" destOrd="0" presId="urn:microsoft.com/office/officeart/2005/8/layout/process4"/>
    <dgm:cxn modelId="{D30A9CF0-C92A-4E7F-8FB4-0A05EFE78F4D}" type="presParOf" srcId="{DB3265DD-F9B0-43D6-B7CD-EF358BE917C3}" destId="{5BE364FB-5102-4302-BB8F-A0A1DE32F1F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5E54F2-22C6-404D-9181-2BB23A499066}"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B84793B5-F7BD-4F80-9938-9B1C81429FE8}">
      <dgm:prSet/>
      <dgm:spPr/>
      <dgm:t>
        <a:bodyPr/>
        <a:lstStyle/>
        <a:p>
          <a:pPr rtl="0"/>
          <a:r>
            <a:rPr lang="en-US" b="1" dirty="0">
              <a:effectLst>
                <a:outerShdw blurRad="38100" dist="38100" dir="2700000" algn="tl">
                  <a:srgbClr val="000000">
                    <a:alpha val="43137"/>
                  </a:srgbClr>
                </a:outerShdw>
              </a:effectLst>
            </a:rPr>
            <a:t>Sources for Targeted Investigations</a:t>
          </a:r>
        </a:p>
        <a:p>
          <a:pPr rtl="0"/>
          <a:endParaRPr lang="en-US" b="1" dirty="0">
            <a:effectLst>
              <a:outerShdw blurRad="38100" dist="38100" dir="2700000" algn="tl">
                <a:srgbClr val="000000">
                  <a:alpha val="43137"/>
                </a:srgbClr>
              </a:outerShdw>
            </a:effectLst>
          </a:endParaRPr>
        </a:p>
      </dgm:t>
    </dgm:pt>
    <dgm:pt modelId="{D207C221-7EF2-4258-9DFA-BF4C7775BFBE}" type="parTrans" cxnId="{7B20D6B4-58BD-4E7C-9E88-9B61AA739B80}">
      <dgm:prSet/>
      <dgm:spPr/>
      <dgm:t>
        <a:bodyPr/>
        <a:lstStyle/>
        <a:p>
          <a:endParaRPr lang="en-US"/>
        </a:p>
      </dgm:t>
    </dgm:pt>
    <dgm:pt modelId="{4BB59837-0785-4516-B30A-DAFB3D462CF8}" type="sibTrans" cxnId="{7B20D6B4-58BD-4E7C-9E88-9B61AA739B80}">
      <dgm:prSet/>
      <dgm:spPr/>
      <dgm:t>
        <a:bodyPr/>
        <a:lstStyle/>
        <a:p>
          <a:endParaRPr lang="en-US"/>
        </a:p>
      </dgm:t>
    </dgm:pt>
    <dgm:pt modelId="{35708CCD-BD21-40D8-B886-DB1638998A27}">
      <dgm:prSet custT="1"/>
      <dgm:spPr>
        <a:solidFill>
          <a:schemeClr val="accent1">
            <a:lumMod val="20000"/>
            <a:lumOff val="80000"/>
            <a:alpha val="90000"/>
          </a:schemeClr>
        </a:solidFill>
      </dgm:spPr>
      <dgm:t>
        <a:bodyPr tIns="0" bIns="0" anchor="t" anchorCtr="0"/>
        <a:lstStyle/>
        <a:p>
          <a:pPr rtl="0"/>
          <a:r>
            <a:rPr lang="en-US" sz="1600" dirty="0"/>
            <a:t>Participant complaints</a:t>
          </a:r>
        </a:p>
      </dgm:t>
    </dgm:pt>
    <dgm:pt modelId="{848A186C-FC9C-4A46-8F98-34A1B4C79A58}" type="parTrans" cxnId="{4B665C57-408E-403B-9E49-A4C27D723E07}">
      <dgm:prSet/>
      <dgm:spPr/>
      <dgm:t>
        <a:bodyPr/>
        <a:lstStyle/>
        <a:p>
          <a:endParaRPr lang="en-US"/>
        </a:p>
      </dgm:t>
    </dgm:pt>
    <dgm:pt modelId="{DAE45EC8-E2BC-4051-A831-9B29B7F901E2}" type="sibTrans" cxnId="{4B665C57-408E-403B-9E49-A4C27D723E07}">
      <dgm:prSet/>
      <dgm:spPr/>
      <dgm:t>
        <a:bodyPr/>
        <a:lstStyle/>
        <a:p>
          <a:endParaRPr lang="en-US"/>
        </a:p>
      </dgm:t>
    </dgm:pt>
    <dgm:pt modelId="{8A9BB0F5-641B-4429-A1F2-0002F52FCFE9}">
      <dgm:prSet custT="1"/>
      <dgm:spPr/>
      <dgm:t>
        <a:bodyPr tIns="0" bIns="0"/>
        <a:lstStyle/>
        <a:p>
          <a:r>
            <a:rPr lang="en-US" sz="1600" dirty="0"/>
            <a:t>Form </a:t>
          </a:r>
          <a:r>
            <a:rPr lang="en-US" sz="1600" dirty="0">
              <a:solidFill>
                <a:schemeClr val="tx1"/>
              </a:solidFill>
            </a:rPr>
            <a:t>5500/Form M-1 </a:t>
          </a:r>
          <a:r>
            <a:rPr lang="en-US" sz="1600" dirty="0"/>
            <a:t>Reviews</a:t>
          </a:r>
        </a:p>
      </dgm:t>
    </dgm:pt>
    <dgm:pt modelId="{60F50689-3558-4165-9952-66DABC7403D1}" type="parTrans" cxnId="{7AF9A5D6-C6A0-46F1-96D8-DE87720C09CB}">
      <dgm:prSet/>
      <dgm:spPr/>
      <dgm:t>
        <a:bodyPr/>
        <a:lstStyle/>
        <a:p>
          <a:endParaRPr lang="en-US"/>
        </a:p>
      </dgm:t>
    </dgm:pt>
    <dgm:pt modelId="{27F07CAB-F9FC-48CF-B80C-DADCBADEF849}" type="sibTrans" cxnId="{7AF9A5D6-C6A0-46F1-96D8-DE87720C09CB}">
      <dgm:prSet/>
      <dgm:spPr/>
      <dgm:t>
        <a:bodyPr/>
        <a:lstStyle/>
        <a:p>
          <a:endParaRPr lang="en-US"/>
        </a:p>
      </dgm:t>
    </dgm:pt>
    <dgm:pt modelId="{C66043AB-0AA4-46A2-B801-2E4A2E4444E2}">
      <dgm:prSet custT="1"/>
      <dgm:spPr/>
      <dgm:t>
        <a:bodyPr tIns="0" bIns="0"/>
        <a:lstStyle/>
        <a:p>
          <a:r>
            <a:rPr lang="en-US" sz="1600" dirty="0"/>
            <a:t>Referrals from: </a:t>
          </a:r>
        </a:p>
      </dgm:t>
    </dgm:pt>
    <dgm:pt modelId="{B38D900D-A3E0-4B7D-93E8-B104849BF274}" type="parTrans" cxnId="{8A09E7E6-5EB5-4E88-BBFB-631A4486BE20}">
      <dgm:prSet/>
      <dgm:spPr/>
      <dgm:t>
        <a:bodyPr/>
        <a:lstStyle/>
        <a:p>
          <a:endParaRPr lang="en-US"/>
        </a:p>
      </dgm:t>
    </dgm:pt>
    <dgm:pt modelId="{BC40EC76-07F5-4B93-9C0C-94FD75244634}" type="sibTrans" cxnId="{8A09E7E6-5EB5-4E88-BBFB-631A4486BE20}">
      <dgm:prSet/>
      <dgm:spPr/>
      <dgm:t>
        <a:bodyPr/>
        <a:lstStyle/>
        <a:p>
          <a:endParaRPr lang="en-US"/>
        </a:p>
      </dgm:t>
    </dgm:pt>
    <dgm:pt modelId="{98FCBBC8-758B-494B-BE41-4DC1654C4C5C}">
      <dgm:prSet custT="1"/>
      <dgm:spPr/>
      <dgm:t>
        <a:bodyPr tIns="0" bIns="0"/>
        <a:lstStyle/>
        <a:p>
          <a:r>
            <a:rPr lang="en-US" sz="1600" dirty="0"/>
            <a:t>Other agencies</a:t>
          </a:r>
        </a:p>
      </dgm:t>
    </dgm:pt>
    <dgm:pt modelId="{D5A16934-DD97-4E2C-80BF-4656B9E4E64D}" type="parTrans" cxnId="{28F09307-A521-4813-9D1F-BD8E8D17B276}">
      <dgm:prSet/>
      <dgm:spPr/>
      <dgm:t>
        <a:bodyPr/>
        <a:lstStyle/>
        <a:p>
          <a:endParaRPr lang="en-US"/>
        </a:p>
      </dgm:t>
    </dgm:pt>
    <dgm:pt modelId="{E25491B5-CD16-4BD5-A069-38BE4BD9512F}" type="sibTrans" cxnId="{28F09307-A521-4813-9D1F-BD8E8D17B276}">
      <dgm:prSet/>
      <dgm:spPr/>
      <dgm:t>
        <a:bodyPr/>
        <a:lstStyle/>
        <a:p>
          <a:endParaRPr lang="en-US"/>
        </a:p>
      </dgm:t>
    </dgm:pt>
    <dgm:pt modelId="{96A10FEF-30EB-4383-A998-E876E235F693}">
      <dgm:prSet custT="1"/>
      <dgm:spPr/>
      <dgm:t>
        <a:bodyPr tIns="0" bIns="0"/>
        <a:lstStyle/>
        <a:p>
          <a:r>
            <a:rPr lang="en-US" sz="1600" dirty="0"/>
            <a:t>State insurance departments</a:t>
          </a:r>
        </a:p>
      </dgm:t>
    </dgm:pt>
    <dgm:pt modelId="{65E35FEB-DB3C-4562-828C-645788C76E2A}" type="parTrans" cxnId="{A8D86337-9DA5-463F-88F6-CEEB18634592}">
      <dgm:prSet/>
      <dgm:spPr/>
      <dgm:t>
        <a:bodyPr/>
        <a:lstStyle/>
        <a:p>
          <a:endParaRPr lang="en-US"/>
        </a:p>
      </dgm:t>
    </dgm:pt>
    <dgm:pt modelId="{161657DE-3E6A-4F13-AB7F-ABD27F51B950}" type="sibTrans" cxnId="{A8D86337-9DA5-463F-88F6-CEEB18634592}">
      <dgm:prSet/>
      <dgm:spPr/>
      <dgm:t>
        <a:bodyPr/>
        <a:lstStyle/>
        <a:p>
          <a:endParaRPr lang="en-US"/>
        </a:p>
      </dgm:t>
    </dgm:pt>
    <dgm:pt modelId="{282B9C36-B520-4FD7-8F7C-BF3E4407F396}">
      <dgm:prSet custT="1"/>
      <dgm:spPr/>
      <dgm:t>
        <a:bodyPr tIns="0" bIns="0"/>
        <a:lstStyle/>
        <a:p>
          <a:r>
            <a:rPr lang="en-US" sz="1600" dirty="0"/>
            <a:t>Advocacy groups</a:t>
          </a:r>
        </a:p>
      </dgm:t>
    </dgm:pt>
    <dgm:pt modelId="{855CB45F-96DC-4496-B780-8F8E0AFED908}" type="parTrans" cxnId="{CEDBA64C-2AE3-4996-A437-DBC3E03C1607}">
      <dgm:prSet/>
      <dgm:spPr/>
      <dgm:t>
        <a:bodyPr/>
        <a:lstStyle/>
        <a:p>
          <a:endParaRPr lang="en-US"/>
        </a:p>
      </dgm:t>
    </dgm:pt>
    <dgm:pt modelId="{37DD6FB1-A992-4DD7-B378-B0BC4968AF17}" type="sibTrans" cxnId="{CEDBA64C-2AE3-4996-A437-DBC3E03C1607}">
      <dgm:prSet/>
      <dgm:spPr/>
      <dgm:t>
        <a:bodyPr/>
        <a:lstStyle/>
        <a:p>
          <a:endParaRPr lang="en-US"/>
        </a:p>
      </dgm:t>
    </dgm:pt>
    <dgm:pt modelId="{EEAAF3EC-EBD3-4BDB-9B08-E72D7E3F3C17}">
      <dgm:prSet custT="1"/>
      <dgm:spPr/>
      <dgm:t>
        <a:bodyPr tIns="0" bIns="0"/>
        <a:lstStyle/>
        <a:p>
          <a:r>
            <a:rPr lang="en-US" sz="1600" dirty="0"/>
            <a:t>Media</a:t>
          </a:r>
        </a:p>
      </dgm:t>
    </dgm:pt>
    <dgm:pt modelId="{76A2A5F5-2C36-4AF9-9CBE-DF58C96ADCD1}" type="parTrans" cxnId="{F7F27294-CF9A-4CC3-B825-F8FC96FADB8F}">
      <dgm:prSet/>
      <dgm:spPr/>
      <dgm:t>
        <a:bodyPr/>
        <a:lstStyle/>
        <a:p>
          <a:endParaRPr lang="en-US"/>
        </a:p>
      </dgm:t>
    </dgm:pt>
    <dgm:pt modelId="{7646DF29-273C-40A7-846C-F5DC154573DE}" type="sibTrans" cxnId="{F7F27294-CF9A-4CC3-B825-F8FC96FADB8F}">
      <dgm:prSet/>
      <dgm:spPr/>
      <dgm:t>
        <a:bodyPr/>
        <a:lstStyle/>
        <a:p>
          <a:endParaRPr lang="en-US"/>
        </a:p>
      </dgm:t>
    </dgm:pt>
    <dgm:pt modelId="{8A1A1AB2-8AAF-4BF0-A2C7-CBE2A54B79B2}">
      <dgm:prSet custT="1"/>
      <dgm:spPr/>
      <dgm:t>
        <a:bodyPr tIns="0" bIns="0"/>
        <a:lstStyle/>
        <a:p>
          <a:r>
            <a:rPr lang="en-US" sz="1600" dirty="0"/>
            <a:t>Private litigation</a:t>
          </a:r>
        </a:p>
      </dgm:t>
    </dgm:pt>
    <dgm:pt modelId="{A687097E-ABE4-4E0E-87E1-23A52E9BA90B}" type="parTrans" cxnId="{3EFF24EF-9136-483F-838F-DA74A8C75093}">
      <dgm:prSet/>
      <dgm:spPr/>
      <dgm:t>
        <a:bodyPr/>
        <a:lstStyle/>
        <a:p>
          <a:endParaRPr lang="en-US"/>
        </a:p>
      </dgm:t>
    </dgm:pt>
    <dgm:pt modelId="{D2042FC0-4793-4698-A707-D4DD73D1E89D}" type="sibTrans" cxnId="{3EFF24EF-9136-483F-838F-DA74A8C75093}">
      <dgm:prSet/>
      <dgm:spPr/>
      <dgm:t>
        <a:bodyPr/>
        <a:lstStyle/>
        <a:p>
          <a:endParaRPr lang="en-US"/>
        </a:p>
      </dgm:t>
    </dgm:pt>
    <dgm:pt modelId="{79F61929-44E1-4BA2-9106-BC64517E4F2D}" type="pres">
      <dgm:prSet presAssocID="{EF5E54F2-22C6-404D-9181-2BB23A499066}" presName="Name0" presStyleCnt="0">
        <dgm:presLayoutVars>
          <dgm:dir/>
          <dgm:animLvl val="lvl"/>
          <dgm:resizeHandles val="exact"/>
        </dgm:presLayoutVars>
      </dgm:prSet>
      <dgm:spPr/>
    </dgm:pt>
    <dgm:pt modelId="{E698003B-0E01-458A-8767-F6B02EB0A32D}" type="pres">
      <dgm:prSet presAssocID="{B84793B5-F7BD-4F80-9938-9B1C81429FE8}" presName="linNode" presStyleCnt="0"/>
      <dgm:spPr/>
    </dgm:pt>
    <dgm:pt modelId="{FE2A26EE-4C9B-4F34-8855-09A870422071}" type="pres">
      <dgm:prSet presAssocID="{B84793B5-F7BD-4F80-9938-9B1C81429FE8}" presName="parentText" presStyleLbl="node1" presStyleIdx="0" presStyleCnt="1" custScaleX="70517" custScaleY="56250">
        <dgm:presLayoutVars>
          <dgm:chMax val="1"/>
          <dgm:bulletEnabled val="1"/>
        </dgm:presLayoutVars>
      </dgm:prSet>
      <dgm:spPr/>
    </dgm:pt>
    <dgm:pt modelId="{6BC25F55-29BA-4D9A-A4E7-99CA4D52B9CF}" type="pres">
      <dgm:prSet presAssocID="{B84793B5-F7BD-4F80-9938-9B1C81429FE8}" presName="descendantText" presStyleLbl="alignAccFollowNode1" presStyleIdx="0" presStyleCnt="1" custScaleX="113490" custScaleY="58594" custLinFactNeighborX="-1502">
        <dgm:presLayoutVars>
          <dgm:bulletEnabled val="1"/>
        </dgm:presLayoutVars>
      </dgm:prSet>
      <dgm:spPr/>
    </dgm:pt>
  </dgm:ptLst>
  <dgm:cxnLst>
    <dgm:cxn modelId="{28F09307-A521-4813-9D1F-BD8E8D17B276}" srcId="{C66043AB-0AA4-46A2-B801-2E4A2E4444E2}" destId="{98FCBBC8-758B-494B-BE41-4DC1654C4C5C}" srcOrd="0" destOrd="0" parTransId="{D5A16934-DD97-4E2C-80BF-4656B9E4E64D}" sibTransId="{E25491B5-CD16-4BD5-A069-38BE4BD9512F}"/>
    <dgm:cxn modelId="{48CD1309-74BE-4C26-9071-0336BF3DC739}" type="presOf" srcId="{EF5E54F2-22C6-404D-9181-2BB23A499066}" destId="{79F61929-44E1-4BA2-9106-BC64517E4F2D}" srcOrd="0" destOrd="0" presId="urn:microsoft.com/office/officeart/2005/8/layout/vList5"/>
    <dgm:cxn modelId="{38630518-78AB-40FF-B591-581EC743C7CB}" type="presOf" srcId="{8A1A1AB2-8AAF-4BF0-A2C7-CBE2A54B79B2}" destId="{6BC25F55-29BA-4D9A-A4E7-99CA4D52B9CF}" srcOrd="0" destOrd="7" presId="urn:microsoft.com/office/officeart/2005/8/layout/vList5"/>
    <dgm:cxn modelId="{A8D86337-9DA5-463F-88F6-CEEB18634592}" srcId="{C66043AB-0AA4-46A2-B801-2E4A2E4444E2}" destId="{96A10FEF-30EB-4383-A998-E876E235F693}" srcOrd="1" destOrd="0" parTransId="{65E35FEB-DB3C-4562-828C-645788C76E2A}" sibTransId="{161657DE-3E6A-4F13-AB7F-ABD27F51B950}"/>
    <dgm:cxn modelId="{0221A83C-D824-4236-8649-D8A61455A24B}" type="presOf" srcId="{98FCBBC8-758B-494B-BE41-4DC1654C4C5C}" destId="{6BC25F55-29BA-4D9A-A4E7-99CA4D52B9CF}" srcOrd="0" destOrd="3" presId="urn:microsoft.com/office/officeart/2005/8/layout/vList5"/>
    <dgm:cxn modelId="{4D5A8963-D5F6-4492-980C-FE0C7D63C351}" type="presOf" srcId="{EEAAF3EC-EBD3-4BDB-9B08-E72D7E3F3C17}" destId="{6BC25F55-29BA-4D9A-A4E7-99CA4D52B9CF}" srcOrd="0" destOrd="6" presId="urn:microsoft.com/office/officeart/2005/8/layout/vList5"/>
    <dgm:cxn modelId="{CEDBA64C-2AE3-4996-A437-DBC3E03C1607}" srcId="{C66043AB-0AA4-46A2-B801-2E4A2E4444E2}" destId="{282B9C36-B520-4FD7-8F7C-BF3E4407F396}" srcOrd="2" destOrd="0" parTransId="{855CB45F-96DC-4496-B780-8F8E0AFED908}" sibTransId="{37DD6FB1-A992-4DD7-B378-B0BC4968AF17}"/>
    <dgm:cxn modelId="{AFBBA176-4BA2-4C1A-9436-9457EFED117D}" type="presOf" srcId="{B84793B5-F7BD-4F80-9938-9B1C81429FE8}" destId="{FE2A26EE-4C9B-4F34-8855-09A870422071}" srcOrd="0" destOrd="0" presId="urn:microsoft.com/office/officeart/2005/8/layout/vList5"/>
    <dgm:cxn modelId="{4B665C57-408E-403B-9E49-A4C27D723E07}" srcId="{B84793B5-F7BD-4F80-9938-9B1C81429FE8}" destId="{35708CCD-BD21-40D8-B886-DB1638998A27}" srcOrd="0" destOrd="0" parTransId="{848A186C-FC9C-4A46-8F98-34A1B4C79A58}" sibTransId="{DAE45EC8-E2BC-4051-A831-9B29B7F901E2}"/>
    <dgm:cxn modelId="{F7F27294-CF9A-4CC3-B825-F8FC96FADB8F}" srcId="{B84793B5-F7BD-4F80-9938-9B1C81429FE8}" destId="{EEAAF3EC-EBD3-4BDB-9B08-E72D7E3F3C17}" srcOrd="3" destOrd="0" parTransId="{76A2A5F5-2C36-4AF9-9CBE-DF58C96ADCD1}" sibTransId="{7646DF29-273C-40A7-846C-F5DC154573DE}"/>
    <dgm:cxn modelId="{7B20D6B4-58BD-4E7C-9E88-9B61AA739B80}" srcId="{EF5E54F2-22C6-404D-9181-2BB23A499066}" destId="{B84793B5-F7BD-4F80-9938-9B1C81429FE8}" srcOrd="0" destOrd="0" parTransId="{D207C221-7EF2-4258-9DFA-BF4C7775BFBE}" sibTransId="{4BB59837-0785-4516-B30A-DAFB3D462CF8}"/>
    <dgm:cxn modelId="{7CC3ADD0-36DF-468D-8364-5AC422AF87F4}" type="presOf" srcId="{C66043AB-0AA4-46A2-B801-2E4A2E4444E2}" destId="{6BC25F55-29BA-4D9A-A4E7-99CA4D52B9CF}" srcOrd="0" destOrd="2" presId="urn:microsoft.com/office/officeart/2005/8/layout/vList5"/>
    <dgm:cxn modelId="{7AF9A5D6-C6A0-46F1-96D8-DE87720C09CB}" srcId="{B84793B5-F7BD-4F80-9938-9B1C81429FE8}" destId="{8A9BB0F5-641B-4429-A1F2-0002F52FCFE9}" srcOrd="1" destOrd="0" parTransId="{60F50689-3558-4165-9952-66DABC7403D1}" sibTransId="{27F07CAB-F9FC-48CF-B80C-DADCBADEF849}"/>
    <dgm:cxn modelId="{C5DA34DA-2089-4E45-BBBF-1658FCCEBC19}" type="presOf" srcId="{8A9BB0F5-641B-4429-A1F2-0002F52FCFE9}" destId="{6BC25F55-29BA-4D9A-A4E7-99CA4D52B9CF}" srcOrd="0" destOrd="1" presId="urn:microsoft.com/office/officeart/2005/8/layout/vList5"/>
    <dgm:cxn modelId="{37C14DE0-B31B-44E5-8180-FB7E97ADAA29}" type="presOf" srcId="{35708CCD-BD21-40D8-B886-DB1638998A27}" destId="{6BC25F55-29BA-4D9A-A4E7-99CA4D52B9CF}" srcOrd="0" destOrd="0" presId="urn:microsoft.com/office/officeart/2005/8/layout/vList5"/>
    <dgm:cxn modelId="{8A09E7E6-5EB5-4E88-BBFB-631A4486BE20}" srcId="{B84793B5-F7BD-4F80-9938-9B1C81429FE8}" destId="{C66043AB-0AA4-46A2-B801-2E4A2E4444E2}" srcOrd="2" destOrd="0" parTransId="{B38D900D-A3E0-4B7D-93E8-B104849BF274}" sibTransId="{BC40EC76-07F5-4B93-9C0C-94FD75244634}"/>
    <dgm:cxn modelId="{3EFF24EF-9136-483F-838F-DA74A8C75093}" srcId="{B84793B5-F7BD-4F80-9938-9B1C81429FE8}" destId="{8A1A1AB2-8AAF-4BF0-A2C7-CBE2A54B79B2}" srcOrd="4" destOrd="0" parTransId="{A687097E-ABE4-4E0E-87E1-23A52E9BA90B}" sibTransId="{D2042FC0-4793-4698-A707-D4DD73D1E89D}"/>
    <dgm:cxn modelId="{3C092EF0-3FC4-485B-A948-6925CE74E6AC}" type="presOf" srcId="{282B9C36-B520-4FD7-8F7C-BF3E4407F396}" destId="{6BC25F55-29BA-4D9A-A4E7-99CA4D52B9CF}" srcOrd="0" destOrd="5" presId="urn:microsoft.com/office/officeart/2005/8/layout/vList5"/>
    <dgm:cxn modelId="{9CC123FB-D11F-4CC2-BA92-C8FC60B3C2A3}" type="presOf" srcId="{96A10FEF-30EB-4383-A998-E876E235F693}" destId="{6BC25F55-29BA-4D9A-A4E7-99CA4D52B9CF}" srcOrd="0" destOrd="4" presId="urn:microsoft.com/office/officeart/2005/8/layout/vList5"/>
    <dgm:cxn modelId="{92F03FD0-E407-4160-BE1F-6409ADC902B0}" type="presParOf" srcId="{79F61929-44E1-4BA2-9106-BC64517E4F2D}" destId="{E698003B-0E01-458A-8767-F6B02EB0A32D}" srcOrd="0" destOrd="0" presId="urn:microsoft.com/office/officeart/2005/8/layout/vList5"/>
    <dgm:cxn modelId="{5A35688B-7B02-4A73-B4E5-692065DFEEEA}" type="presParOf" srcId="{E698003B-0E01-458A-8767-F6B02EB0A32D}" destId="{FE2A26EE-4C9B-4F34-8855-09A870422071}" srcOrd="0" destOrd="0" presId="urn:microsoft.com/office/officeart/2005/8/layout/vList5"/>
    <dgm:cxn modelId="{A43F4CE0-9A57-4D23-9F27-0785A2BEE843}" type="presParOf" srcId="{E698003B-0E01-458A-8767-F6B02EB0A32D}" destId="{6BC25F55-29BA-4D9A-A4E7-99CA4D52B9C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4B50AE-885B-459E-A312-E66238DD61DF}"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08853BDE-C65E-4FB0-B7DC-B355EFB389D8}">
      <dgm:prSet custT="1"/>
      <dgm:spPr/>
      <dgm:t>
        <a:bodyPr/>
        <a:lstStyle/>
        <a:p>
          <a:pPr rtl="0"/>
          <a:r>
            <a:rPr lang="en-US" sz="1400" b="1" dirty="0">
              <a:effectLst>
                <a:outerShdw blurRad="38100" dist="38100" dir="2700000" algn="tl">
                  <a:srgbClr val="000000">
                    <a:alpha val="43137"/>
                  </a:srgbClr>
                </a:outerShdw>
              </a:effectLst>
            </a:rPr>
            <a:t>CASE OPENING LETTER</a:t>
          </a:r>
        </a:p>
      </dgm:t>
    </dgm:pt>
    <dgm:pt modelId="{3D8D34B6-F9AC-4E23-B955-7869B9F34ECD}" type="parTrans" cxnId="{8109B4D5-EFAB-447E-992D-0A0127E96058}">
      <dgm:prSet/>
      <dgm:spPr/>
      <dgm:t>
        <a:bodyPr/>
        <a:lstStyle/>
        <a:p>
          <a:endParaRPr lang="en-US" b="1" dirty="0">
            <a:effectLst>
              <a:outerShdw blurRad="38100" dist="38100" dir="2700000" algn="tl">
                <a:srgbClr val="000000">
                  <a:alpha val="43137"/>
                </a:srgbClr>
              </a:outerShdw>
            </a:effectLst>
          </a:endParaRPr>
        </a:p>
      </dgm:t>
    </dgm:pt>
    <dgm:pt modelId="{FEC341B0-AF87-4E26-B98A-AEC55874F9A6}" type="sibTrans" cxnId="{8109B4D5-EFAB-447E-992D-0A0127E96058}">
      <dgm:prSet/>
      <dgm:spPr/>
      <dgm:t>
        <a:bodyPr/>
        <a:lstStyle/>
        <a:p>
          <a:endParaRPr lang="en-US" b="1" dirty="0">
            <a:effectLst>
              <a:outerShdw blurRad="38100" dist="38100" dir="2700000" algn="tl">
                <a:srgbClr val="000000">
                  <a:alpha val="43137"/>
                </a:srgbClr>
              </a:outerShdw>
            </a:effectLst>
          </a:endParaRPr>
        </a:p>
      </dgm:t>
    </dgm:pt>
    <dgm:pt modelId="{A62BC5E7-08B6-44DF-91EF-1FBE3F62B2AC}">
      <dgm:prSet custT="1"/>
      <dgm:spPr/>
      <dgm:t>
        <a:bodyPr/>
        <a:lstStyle/>
        <a:p>
          <a:pPr rtl="0"/>
          <a:r>
            <a:rPr lang="en-US" sz="1400" b="1" dirty="0">
              <a:effectLst>
                <a:outerShdw blurRad="38100" dist="38100" dir="2700000" algn="tl">
                  <a:srgbClr val="000000">
                    <a:alpha val="43137"/>
                  </a:srgbClr>
                </a:outerShdw>
              </a:effectLst>
            </a:rPr>
            <a:t>REQUEST DOCUMENTS</a:t>
          </a:r>
        </a:p>
      </dgm:t>
    </dgm:pt>
    <dgm:pt modelId="{1EA3385F-4291-4452-8398-0CE673BA1725}" type="parTrans" cxnId="{7AF97DC5-030D-418D-837E-166C1A0D49B6}">
      <dgm:prSet/>
      <dgm:spPr/>
      <dgm:t>
        <a:bodyPr/>
        <a:lstStyle/>
        <a:p>
          <a:endParaRPr lang="en-US" b="1" dirty="0">
            <a:effectLst>
              <a:outerShdw blurRad="38100" dist="38100" dir="2700000" algn="tl">
                <a:srgbClr val="000000">
                  <a:alpha val="43137"/>
                </a:srgbClr>
              </a:outerShdw>
            </a:effectLst>
          </a:endParaRPr>
        </a:p>
      </dgm:t>
    </dgm:pt>
    <dgm:pt modelId="{C3021063-024C-42EE-B688-908FF9717257}" type="sibTrans" cxnId="{7AF97DC5-030D-418D-837E-166C1A0D49B6}">
      <dgm:prSet/>
      <dgm:spPr/>
      <dgm:t>
        <a:bodyPr/>
        <a:lstStyle/>
        <a:p>
          <a:endParaRPr lang="en-US" b="1" dirty="0">
            <a:effectLst>
              <a:outerShdw blurRad="38100" dist="38100" dir="2700000" algn="tl">
                <a:srgbClr val="000000">
                  <a:alpha val="43137"/>
                </a:srgbClr>
              </a:outerShdw>
            </a:effectLst>
          </a:endParaRPr>
        </a:p>
      </dgm:t>
    </dgm:pt>
    <dgm:pt modelId="{80282D42-1F35-4DF8-B012-A01177AAD40D}">
      <dgm:prSet/>
      <dgm:spPr/>
      <dgm:t>
        <a:bodyPr/>
        <a:lstStyle/>
        <a:p>
          <a:pPr rtl="0"/>
          <a:r>
            <a:rPr lang="en-US" b="1" dirty="0">
              <a:effectLst>
                <a:outerShdw blurRad="38100" dist="38100" dir="2700000" algn="tl">
                  <a:srgbClr val="000000">
                    <a:alpha val="43137"/>
                  </a:srgbClr>
                </a:outerShdw>
              </a:effectLst>
            </a:rPr>
            <a:t>CORRECTION</a:t>
          </a:r>
        </a:p>
      </dgm:t>
    </dgm:pt>
    <dgm:pt modelId="{534D3E2B-2BC4-454C-8F00-BC32F2D28948}" type="parTrans" cxnId="{BFB1D741-3DB6-4BFF-BC51-4DEB6948D1E5}">
      <dgm:prSet/>
      <dgm:spPr/>
      <dgm:t>
        <a:bodyPr/>
        <a:lstStyle/>
        <a:p>
          <a:endParaRPr lang="en-US" b="1" dirty="0">
            <a:effectLst>
              <a:outerShdw blurRad="38100" dist="38100" dir="2700000" algn="tl">
                <a:srgbClr val="000000">
                  <a:alpha val="43137"/>
                </a:srgbClr>
              </a:outerShdw>
            </a:effectLst>
          </a:endParaRPr>
        </a:p>
      </dgm:t>
    </dgm:pt>
    <dgm:pt modelId="{00C39E3A-E209-4E70-81DB-E3DFE087F1EF}" type="sibTrans" cxnId="{BFB1D741-3DB6-4BFF-BC51-4DEB6948D1E5}">
      <dgm:prSet/>
      <dgm:spPr/>
      <dgm:t>
        <a:bodyPr/>
        <a:lstStyle/>
        <a:p>
          <a:endParaRPr lang="en-US" b="1" dirty="0">
            <a:effectLst>
              <a:outerShdw blurRad="38100" dist="38100" dir="2700000" algn="tl">
                <a:srgbClr val="000000">
                  <a:alpha val="43137"/>
                </a:srgbClr>
              </a:outerShdw>
            </a:effectLst>
          </a:endParaRPr>
        </a:p>
      </dgm:t>
    </dgm:pt>
    <dgm:pt modelId="{08649024-B00D-4633-9C3B-728887AB4B95}">
      <dgm:prSet custT="1"/>
      <dgm:spPr/>
      <dgm:t>
        <a:bodyPr/>
        <a:lstStyle/>
        <a:p>
          <a:pPr rtl="0"/>
          <a:r>
            <a:rPr lang="en-US" sz="1400" b="1" dirty="0">
              <a:effectLst>
                <a:outerShdw blurRad="38100" dist="38100" dir="2700000" algn="tl">
                  <a:srgbClr val="000000">
                    <a:alpha val="43137"/>
                  </a:srgbClr>
                </a:outerShdw>
              </a:effectLst>
            </a:rPr>
            <a:t>CLOSING LETTER</a:t>
          </a:r>
        </a:p>
      </dgm:t>
    </dgm:pt>
    <dgm:pt modelId="{EC5AF1DD-C522-49A4-8551-F266AF324D50}" type="parTrans" cxnId="{208339A3-4E1D-4F7E-9BB9-916EB0E6A94B}">
      <dgm:prSet/>
      <dgm:spPr/>
      <dgm:t>
        <a:bodyPr/>
        <a:lstStyle/>
        <a:p>
          <a:endParaRPr lang="en-US" b="1" dirty="0">
            <a:effectLst>
              <a:outerShdw blurRad="38100" dist="38100" dir="2700000" algn="tl">
                <a:srgbClr val="000000">
                  <a:alpha val="43137"/>
                </a:srgbClr>
              </a:outerShdw>
            </a:effectLst>
          </a:endParaRPr>
        </a:p>
      </dgm:t>
    </dgm:pt>
    <dgm:pt modelId="{BDFA2CF2-9804-4519-AD0C-91A2311C244D}" type="sibTrans" cxnId="{208339A3-4E1D-4F7E-9BB9-916EB0E6A94B}">
      <dgm:prSet/>
      <dgm:spPr/>
      <dgm:t>
        <a:bodyPr/>
        <a:lstStyle/>
        <a:p>
          <a:endParaRPr lang="en-US" b="1" dirty="0">
            <a:effectLst>
              <a:outerShdw blurRad="38100" dist="38100" dir="2700000" algn="tl">
                <a:srgbClr val="000000">
                  <a:alpha val="43137"/>
                </a:srgbClr>
              </a:outerShdw>
            </a:effectLst>
          </a:endParaRPr>
        </a:p>
      </dgm:t>
    </dgm:pt>
    <dgm:pt modelId="{7B52AAF9-B4AA-462D-962B-4AE8720BA814}">
      <dgm:prSet custT="1"/>
      <dgm:spPr/>
      <dgm:t>
        <a:bodyPr/>
        <a:lstStyle/>
        <a:p>
          <a:pPr rtl="0"/>
          <a:r>
            <a:rPr lang="en-US" sz="1400" b="1" dirty="0">
              <a:effectLst>
                <a:outerShdw blurRad="38100" dist="38100" dir="2700000" algn="tl">
                  <a:srgbClr val="000000">
                    <a:alpha val="43137"/>
                  </a:srgbClr>
                </a:outerShdw>
              </a:effectLst>
            </a:rPr>
            <a:t>INTERVIEWS</a:t>
          </a:r>
        </a:p>
      </dgm:t>
    </dgm:pt>
    <dgm:pt modelId="{2CBF9568-CD05-4C33-83B6-A7E96B3A28BC}" type="parTrans" cxnId="{B19756AD-17B2-41AA-89D8-775A23B4802F}">
      <dgm:prSet/>
      <dgm:spPr/>
      <dgm:t>
        <a:bodyPr/>
        <a:lstStyle/>
        <a:p>
          <a:endParaRPr lang="en-US" b="1" dirty="0">
            <a:effectLst>
              <a:outerShdw blurRad="38100" dist="38100" dir="2700000" algn="tl">
                <a:srgbClr val="000000">
                  <a:alpha val="43137"/>
                </a:srgbClr>
              </a:outerShdw>
            </a:effectLst>
          </a:endParaRPr>
        </a:p>
      </dgm:t>
    </dgm:pt>
    <dgm:pt modelId="{CA972B7F-BF69-4974-8E6D-4A00EEF6CDC7}" type="sibTrans" cxnId="{B19756AD-17B2-41AA-89D8-775A23B4802F}">
      <dgm:prSet/>
      <dgm:spPr/>
      <dgm:t>
        <a:bodyPr/>
        <a:lstStyle/>
        <a:p>
          <a:endParaRPr lang="en-US" b="1" dirty="0">
            <a:effectLst>
              <a:outerShdw blurRad="38100" dist="38100" dir="2700000" algn="tl">
                <a:srgbClr val="000000">
                  <a:alpha val="43137"/>
                </a:srgbClr>
              </a:outerShdw>
            </a:effectLst>
          </a:endParaRPr>
        </a:p>
      </dgm:t>
    </dgm:pt>
    <dgm:pt modelId="{87CE9924-A6F0-4617-BBA6-9042AB26720B}">
      <dgm:prSet/>
      <dgm:spPr/>
      <dgm:t>
        <a:bodyPr/>
        <a:lstStyle/>
        <a:p>
          <a:pPr rtl="0"/>
          <a:r>
            <a:rPr lang="en-US" b="1" dirty="0">
              <a:effectLst>
                <a:outerShdw blurRad="38100" dist="38100" dir="2700000" algn="tl">
                  <a:srgbClr val="000000">
                    <a:alpha val="43137"/>
                  </a:srgbClr>
                </a:outerShdw>
              </a:effectLst>
            </a:rPr>
            <a:t>VOLUNTARY COMPLIANCE LETTER</a:t>
          </a:r>
        </a:p>
      </dgm:t>
    </dgm:pt>
    <dgm:pt modelId="{C116E7BD-BCBF-4E04-A275-E71E2D76251B}" type="parTrans" cxnId="{490E221F-53B2-4905-84EF-D0B3CE219154}">
      <dgm:prSet/>
      <dgm:spPr/>
      <dgm:t>
        <a:bodyPr/>
        <a:lstStyle/>
        <a:p>
          <a:endParaRPr lang="en-US" b="1" dirty="0">
            <a:effectLst>
              <a:outerShdw blurRad="38100" dist="38100" dir="2700000" algn="tl">
                <a:srgbClr val="000000">
                  <a:alpha val="43137"/>
                </a:srgbClr>
              </a:outerShdw>
            </a:effectLst>
          </a:endParaRPr>
        </a:p>
      </dgm:t>
    </dgm:pt>
    <dgm:pt modelId="{48A92302-8861-46FE-A72B-9BE57B692BEC}" type="sibTrans" cxnId="{490E221F-53B2-4905-84EF-D0B3CE219154}">
      <dgm:prSet/>
      <dgm:spPr/>
      <dgm:t>
        <a:bodyPr/>
        <a:lstStyle/>
        <a:p>
          <a:endParaRPr lang="en-US" b="1" dirty="0">
            <a:effectLst>
              <a:outerShdw blurRad="38100" dist="38100" dir="2700000" algn="tl">
                <a:srgbClr val="000000">
                  <a:alpha val="43137"/>
                </a:srgbClr>
              </a:outerShdw>
            </a:effectLst>
          </a:endParaRPr>
        </a:p>
      </dgm:t>
    </dgm:pt>
    <dgm:pt modelId="{703A0E28-C7C7-4EB5-9A3B-1940AFE904D0}" type="pres">
      <dgm:prSet presAssocID="{594B50AE-885B-459E-A312-E66238DD61DF}" presName="CompostProcess" presStyleCnt="0">
        <dgm:presLayoutVars>
          <dgm:dir/>
          <dgm:resizeHandles val="exact"/>
        </dgm:presLayoutVars>
      </dgm:prSet>
      <dgm:spPr/>
    </dgm:pt>
    <dgm:pt modelId="{9F8AFC1D-347B-4950-970C-76D0540E93AC}" type="pres">
      <dgm:prSet presAssocID="{594B50AE-885B-459E-A312-E66238DD61DF}" presName="arrow" presStyleLbl="bgShp" presStyleIdx="0" presStyleCnt="1"/>
      <dgm:spPr>
        <a:solidFill>
          <a:srgbClr val="3333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90500">
          <a:bevelT w="190500" h="38100"/>
        </a:sp3d>
      </dgm:spPr>
    </dgm:pt>
    <dgm:pt modelId="{9A3EAE17-F490-43AF-9002-0D1705145184}" type="pres">
      <dgm:prSet presAssocID="{594B50AE-885B-459E-A312-E66238DD61DF}" presName="linearProcess" presStyleCnt="0"/>
      <dgm:spPr/>
    </dgm:pt>
    <dgm:pt modelId="{25B98360-9607-465E-903F-E3515ECB57A4}" type="pres">
      <dgm:prSet presAssocID="{08853BDE-C65E-4FB0-B7DC-B355EFB389D8}" presName="textNode" presStyleLbl="node1" presStyleIdx="0" presStyleCnt="6">
        <dgm:presLayoutVars>
          <dgm:bulletEnabled val="1"/>
        </dgm:presLayoutVars>
      </dgm:prSet>
      <dgm:spPr/>
    </dgm:pt>
    <dgm:pt modelId="{705C911E-E7AA-430E-97EA-EF98E2FEBCD0}" type="pres">
      <dgm:prSet presAssocID="{FEC341B0-AF87-4E26-B98A-AEC55874F9A6}" presName="sibTrans" presStyleCnt="0"/>
      <dgm:spPr/>
    </dgm:pt>
    <dgm:pt modelId="{AFA5D50C-D2C7-46EE-A80C-D5260C7DD8DA}" type="pres">
      <dgm:prSet presAssocID="{A62BC5E7-08B6-44DF-91EF-1FBE3F62B2AC}" presName="textNode" presStyleLbl="node1" presStyleIdx="1" presStyleCnt="6">
        <dgm:presLayoutVars>
          <dgm:bulletEnabled val="1"/>
        </dgm:presLayoutVars>
      </dgm:prSet>
      <dgm:spPr/>
    </dgm:pt>
    <dgm:pt modelId="{3809876D-55F5-4DD4-8773-08EB46B22783}" type="pres">
      <dgm:prSet presAssocID="{C3021063-024C-42EE-B688-908FF9717257}" presName="sibTrans" presStyleCnt="0"/>
      <dgm:spPr/>
    </dgm:pt>
    <dgm:pt modelId="{11AE1155-9436-48B6-A3E5-391D7969E0BA}" type="pres">
      <dgm:prSet presAssocID="{7B52AAF9-B4AA-462D-962B-4AE8720BA814}" presName="textNode" presStyleLbl="node1" presStyleIdx="2" presStyleCnt="6">
        <dgm:presLayoutVars>
          <dgm:bulletEnabled val="1"/>
        </dgm:presLayoutVars>
      </dgm:prSet>
      <dgm:spPr/>
    </dgm:pt>
    <dgm:pt modelId="{4BB773DE-3234-4648-9607-645287DBB97B}" type="pres">
      <dgm:prSet presAssocID="{CA972B7F-BF69-4974-8E6D-4A00EEF6CDC7}" presName="sibTrans" presStyleCnt="0"/>
      <dgm:spPr/>
    </dgm:pt>
    <dgm:pt modelId="{73BE3F1B-2F13-474B-9FC7-F41ADB5DCBFA}" type="pres">
      <dgm:prSet presAssocID="{87CE9924-A6F0-4617-BBA6-9042AB26720B}" presName="textNode" presStyleLbl="node1" presStyleIdx="3" presStyleCnt="6">
        <dgm:presLayoutVars>
          <dgm:bulletEnabled val="1"/>
        </dgm:presLayoutVars>
      </dgm:prSet>
      <dgm:spPr/>
    </dgm:pt>
    <dgm:pt modelId="{6F99B754-6AF0-4B66-A775-F66AD25D708F}" type="pres">
      <dgm:prSet presAssocID="{48A92302-8861-46FE-A72B-9BE57B692BEC}" presName="sibTrans" presStyleCnt="0"/>
      <dgm:spPr/>
    </dgm:pt>
    <dgm:pt modelId="{F2313578-27F7-4D7F-9CF7-325EEF3E045D}" type="pres">
      <dgm:prSet presAssocID="{80282D42-1F35-4DF8-B012-A01177AAD40D}" presName="textNode" presStyleLbl="node1" presStyleIdx="4" presStyleCnt="6">
        <dgm:presLayoutVars>
          <dgm:bulletEnabled val="1"/>
        </dgm:presLayoutVars>
      </dgm:prSet>
      <dgm:spPr/>
    </dgm:pt>
    <dgm:pt modelId="{8672D254-3D9C-4697-AC41-0D6C68070CED}" type="pres">
      <dgm:prSet presAssocID="{00C39E3A-E209-4E70-81DB-E3DFE087F1EF}" presName="sibTrans" presStyleCnt="0"/>
      <dgm:spPr/>
    </dgm:pt>
    <dgm:pt modelId="{01C2D7DF-C1E3-4E22-A840-4CCB9690BF9F}" type="pres">
      <dgm:prSet presAssocID="{08649024-B00D-4633-9C3B-728887AB4B95}" presName="textNode" presStyleLbl="node1" presStyleIdx="5" presStyleCnt="6">
        <dgm:presLayoutVars>
          <dgm:bulletEnabled val="1"/>
        </dgm:presLayoutVars>
      </dgm:prSet>
      <dgm:spPr/>
    </dgm:pt>
  </dgm:ptLst>
  <dgm:cxnLst>
    <dgm:cxn modelId="{490E221F-53B2-4905-84EF-D0B3CE219154}" srcId="{594B50AE-885B-459E-A312-E66238DD61DF}" destId="{87CE9924-A6F0-4617-BBA6-9042AB26720B}" srcOrd="3" destOrd="0" parTransId="{C116E7BD-BCBF-4E04-A275-E71E2D76251B}" sibTransId="{48A92302-8861-46FE-A72B-9BE57B692BEC}"/>
    <dgm:cxn modelId="{BFB1D741-3DB6-4BFF-BC51-4DEB6948D1E5}" srcId="{594B50AE-885B-459E-A312-E66238DD61DF}" destId="{80282D42-1F35-4DF8-B012-A01177AAD40D}" srcOrd="4" destOrd="0" parTransId="{534D3E2B-2BC4-454C-8F00-BC32F2D28948}" sibTransId="{00C39E3A-E209-4E70-81DB-E3DFE087F1EF}"/>
    <dgm:cxn modelId="{E82C4546-C94F-4F1B-9A23-C31E514EE919}" type="presOf" srcId="{08649024-B00D-4633-9C3B-728887AB4B95}" destId="{01C2D7DF-C1E3-4E22-A840-4CCB9690BF9F}" srcOrd="0" destOrd="0" presId="urn:microsoft.com/office/officeart/2005/8/layout/hProcess9"/>
    <dgm:cxn modelId="{27C7B367-6030-4927-BC00-6C3734C6E918}" type="presOf" srcId="{87CE9924-A6F0-4617-BBA6-9042AB26720B}" destId="{73BE3F1B-2F13-474B-9FC7-F41ADB5DCBFA}" srcOrd="0" destOrd="0" presId="urn:microsoft.com/office/officeart/2005/8/layout/hProcess9"/>
    <dgm:cxn modelId="{7F94808F-53E4-4486-A0C9-B3B3A1E72AD1}" type="presOf" srcId="{A62BC5E7-08B6-44DF-91EF-1FBE3F62B2AC}" destId="{AFA5D50C-D2C7-46EE-A80C-D5260C7DD8DA}" srcOrd="0" destOrd="0" presId="urn:microsoft.com/office/officeart/2005/8/layout/hProcess9"/>
    <dgm:cxn modelId="{208339A3-4E1D-4F7E-9BB9-916EB0E6A94B}" srcId="{594B50AE-885B-459E-A312-E66238DD61DF}" destId="{08649024-B00D-4633-9C3B-728887AB4B95}" srcOrd="5" destOrd="0" parTransId="{EC5AF1DD-C522-49A4-8551-F266AF324D50}" sibTransId="{BDFA2CF2-9804-4519-AD0C-91A2311C244D}"/>
    <dgm:cxn modelId="{B19756AD-17B2-41AA-89D8-775A23B4802F}" srcId="{594B50AE-885B-459E-A312-E66238DD61DF}" destId="{7B52AAF9-B4AA-462D-962B-4AE8720BA814}" srcOrd="2" destOrd="0" parTransId="{2CBF9568-CD05-4C33-83B6-A7E96B3A28BC}" sibTransId="{CA972B7F-BF69-4974-8E6D-4A00EEF6CDC7}"/>
    <dgm:cxn modelId="{4AB0A5AF-E813-44AA-8CAC-ACF6279BEFD4}" type="presOf" srcId="{80282D42-1F35-4DF8-B012-A01177AAD40D}" destId="{F2313578-27F7-4D7F-9CF7-325EEF3E045D}" srcOrd="0" destOrd="0" presId="urn:microsoft.com/office/officeart/2005/8/layout/hProcess9"/>
    <dgm:cxn modelId="{81319EC3-8CDD-4631-8AEC-D0C0126103CA}" type="presOf" srcId="{594B50AE-885B-459E-A312-E66238DD61DF}" destId="{703A0E28-C7C7-4EB5-9A3B-1940AFE904D0}" srcOrd="0" destOrd="0" presId="urn:microsoft.com/office/officeart/2005/8/layout/hProcess9"/>
    <dgm:cxn modelId="{7AF97DC5-030D-418D-837E-166C1A0D49B6}" srcId="{594B50AE-885B-459E-A312-E66238DD61DF}" destId="{A62BC5E7-08B6-44DF-91EF-1FBE3F62B2AC}" srcOrd="1" destOrd="0" parTransId="{1EA3385F-4291-4452-8398-0CE673BA1725}" sibTransId="{C3021063-024C-42EE-B688-908FF9717257}"/>
    <dgm:cxn modelId="{8109B4D5-EFAB-447E-992D-0A0127E96058}" srcId="{594B50AE-885B-459E-A312-E66238DD61DF}" destId="{08853BDE-C65E-4FB0-B7DC-B355EFB389D8}" srcOrd="0" destOrd="0" parTransId="{3D8D34B6-F9AC-4E23-B955-7869B9F34ECD}" sibTransId="{FEC341B0-AF87-4E26-B98A-AEC55874F9A6}"/>
    <dgm:cxn modelId="{D405AADD-F30F-4999-B27B-3F1DA83B07CC}" type="presOf" srcId="{08853BDE-C65E-4FB0-B7DC-B355EFB389D8}" destId="{25B98360-9607-465E-903F-E3515ECB57A4}" srcOrd="0" destOrd="0" presId="urn:microsoft.com/office/officeart/2005/8/layout/hProcess9"/>
    <dgm:cxn modelId="{4A3261F6-A824-4018-89EF-17B75FA688F1}" type="presOf" srcId="{7B52AAF9-B4AA-462D-962B-4AE8720BA814}" destId="{11AE1155-9436-48B6-A3E5-391D7969E0BA}" srcOrd="0" destOrd="0" presId="urn:microsoft.com/office/officeart/2005/8/layout/hProcess9"/>
    <dgm:cxn modelId="{11D281CE-CAA2-4025-B80C-9AAE1CC2041E}" type="presParOf" srcId="{703A0E28-C7C7-4EB5-9A3B-1940AFE904D0}" destId="{9F8AFC1D-347B-4950-970C-76D0540E93AC}" srcOrd="0" destOrd="0" presId="urn:microsoft.com/office/officeart/2005/8/layout/hProcess9"/>
    <dgm:cxn modelId="{3F4F5C97-2C95-4912-BFB8-7F07D3E7000D}" type="presParOf" srcId="{703A0E28-C7C7-4EB5-9A3B-1940AFE904D0}" destId="{9A3EAE17-F490-43AF-9002-0D1705145184}" srcOrd="1" destOrd="0" presId="urn:microsoft.com/office/officeart/2005/8/layout/hProcess9"/>
    <dgm:cxn modelId="{5BB47A46-C029-4410-90BB-DFF01163A2FE}" type="presParOf" srcId="{9A3EAE17-F490-43AF-9002-0D1705145184}" destId="{25B98360-9607-465E-903F-E3515ECB57A4}" srcOrd="0" destOrd="0" presId="urn:microsoft.com/office/officeart/2005/8/layout/hProcess9"/>
    <dgm:cxn modelId="{91FEE6C3-530A-45FD-9D24-DB8F3CEAED17}" type="presParOf" srcId="{9A3EAE17-F490-43AF-9002-0D1705145184}" destId="{705C911E-E7AA-430E-97EA-EF98E2FEBCD0}" srcOrd="1" destOrd="0" presId="urn:microsoft.com/office/officeart/2005/8/layout/hProcess9"/>
    <dgm:cxn modelId="{3EDCD7FC-F1C6-4269-A131-51010E8819E2}" type="presParOf" srcId="{9A3EAE17-F490-43AF-9002-0D1705145184}" destId="{AFA5D50C-D2C7-46EE-A80C-D5260C7DD8DA}" srcOrd="2" destOrd="0" presId="urn:microsoft.com/office/officeart/2005/8/layout/hProcess9"/>
    <dgm:cxn modelId="{EBF474E4-6E09-4303-AF4E-F305562B45DD}" type="presParOf" srcId="{9A3EAE17-F490-43AF-9002-0D1705145184}" destId="{3809876D-55F5-4DD4-8773-08EB46B22783}" srcOrd="3" destOrd="0" presId="urn:microsoft.com/office/officeart/2005/8/layout/hProcess9"/>
    <dgm:cxn modelId="{AAF5C26F-9306-4160-B33D-55ECDE6DB013}" type="presParOf" srcId="{9A3EAE17-F490-43AF-9002-0D1705145184}" destId="{11AE1155-9436-48B6-A3E5-391D7969E0BA}" srcOrd="4" destOrd="0" presId="urn:microsoft.com/office/officeart/2005/8/layout/hProcess9"/>
    <dgm:cxn modelId="{33E3F206-4530-4E4B-83F7-8A6FC34E8B90}" type="presParOf" srcId="{9A3EAE17-F490-43AF-9002-0D1705145184}" destId="{4BB773DE-3234-4648-9607-645287DBB97B}" srcOrd="5" destOrd="0" presId="urn:microsoft.com/office/officeart/2005/8/layout/hProcess9"/>
    <dgm:cxn modelId="{EDD44B08-372C-4997-BEA3-4D254588E221}" type="presParOf" srcId="{9A3EAE17-F490-43AF-9002-0D1705145184}" destId="{73BE3F1B-2F13-474B-9FC7-F41ADB5DCBFA}" srcOrd="6" destOrd="0" presId="urn:microsoft.com/office/officeart/2005/8/layout/hProcess9"/>
    <dgm:cxn modelId="{8B40F5F3-14B3-4E67-B4B7-5410E9B33E29}" type="presParOf" srcId="{9A3EAE17-F490-43AF-9002-0D1705145184}" destId="{6F99B754-6AF0-4B66-A775-F66AD25D708F}" srcOrd="7" destOrd="0" presId="urn:microsoft.com/office/officeart/2005/8/layout/hProcess9"/>
    <dgm:cxn modelId="{6CA735AC-D5E3-407C-9FCA-AC99747304B5}" type="presParOf" srcId="{9A3EAE17-F490-43AF-9002-0D1705145184}" destId="{F2313578-27F7-4D7F-9CF7-325EEF3E045D}" srcOrd="8" destOrd="0" presId="urn:microsoft.com/office/officeart/2005/8/layout/hProcess9"/>
    <dgm:cxn modelId="{781CE2FB-C9D9-4492-9F5A-E5000EE23E55}" type="presParOf" srcId="{9A3EAE17-F490-43AF-9002-0D1705145184}" destId="{8672D254-3D9C-4697-AC41-0D6C68070CED}" srcOrd="9" destOrd="0" presId="urn:microsoft.com/office/officeart/2005/8/layout/hProcess9"/>
    <dgm:cxn modelId="{7ECAFA13-CB55-4A63-9046-62F4D9061889}" type="presParOf" srcId="{9A3EAE17-F490-43AF-9002-0D1705145184}" destId="{01C2D7DF-C1E3-4E22-A840-4CCB9690BF9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02F61D-C666-4FCD-8EEF-8773B995D5BD}" type="doc">
      <dgm:prSet loTypeId="urn:microsoft.com/office/officeart/2005/8/layout/process2" loCatId="process" qsTypeId="urn:microsoft.com/office/officeart/2005/8/quickstyle/3d2" qsCatId="3D" csTypeId="urn:microsoft.com/office/officeart/2005/8/colors/accent1_2" csCatId="accent1" phldr="1"/>
      <dgm:spPr/>
      <dgm:t>
        <a:bodyPr/>
        <a:lstStyle/>
        <a:p>
          <a:endParaRPr lang="en-US"/>
        </a:p>
      </dgm:t>
    </dgm:pt>
    <dgm:pt modelId="{9C84EEC9-604F-49C2-BCD3-6767A47A491C}">
      <dgm:prSet custT="1"/>
      <dgm:spPr>
        <a:solidFill>
          <a:srgbClr val="3333CC"/>
        </a:solidFill>
      </dgm:spPr>
      <dgm:t>
        <a:bodyPr/>
        <a:lstStyle/>
        <a:p>
          <a:pPr marL="238125" indent="0" rtl="0"/>
          <a:r>
            <a:rPr lang="en-US" sz="2400" dirty="0"/>
            <a:t>Determine basic operations of the health plan</a:t>
          </a:r>
        </a:p>
      </dgm:t>
    </dgm:pt>
    <dgm:pt modelId="{937CC53B-6857-4019-8AE0-785F001C8198}" type="parTrans" cxnId="{C33B9938-3221-4641-8845-FE19E0CEAE9C}">
      <dgm:prSet/>
      <dgm:spPr/>
      <dgm:t>
        <a:bodyPr/>
        <a:lstStyle/>
        <a:p>
          <a:endParaRPr lang="en-US"/>
        </a:p>
      </dgm:t>
    </dgm:pt>
    <dgm:pt modelId="{FEB855F0-15DE-48B0-A6D2-1C7D7D58CABC}" type="sibTrans" cxnId="{C33B9938-3221-4641-8845-FE19E0CEAE9C}">
      <dgm:prSet/>
      <dgm:spPr/>
      <dgm:t>
        <a:bodyPr/>
        <a:lstStyle/>
        <a:p>
          <a:endParaRPr lang="en-US" dirty="0"/>
        </a:p>
      </dgm:t>
    </dgm:pt>
    <dgm:pt modelId="{D4CDA16B-395C-4654-86CD-FFD2359E42F4}">
      <dgm:prSet custT="1"/>
      <dgm:spPr>
        <a:solidFill>
          <a:srgbClr val="3333CC"/>
        </a:solidFill>
      </dgm:spPr>
      <dgm:t>
        <a:bodyPr/>
        <a:lstStyle/>
        <a:p>
          <a:pPr marL="238125" indent="0" rtl="0"/>
          <a:r>
            <a:rPr lang="en-US" sz="2000" dirty="0"/>
            <a:t>Is the plan fully-insured or self-insured?</a:t>
          </a:r>
        </a:p>
      </dgm:t>
    </dgm:pt>
    <dgm:pt modelId="{41A3345E-FBC1-4D68-939A-F5D94BE597E1}" type="parTrans" cxnId="{22898677-5835-4911-93AA-96B357069BCB}">
      <dgm:prSet/>
      <dgm:spPr/>
      <dgm:t>
        <a:bodyPr/>
        <a:lstStyle/>
        <a:p>
          <a:endParaRPr lang="en-US"/>
        </a:p>
      </dgm:t>
    </dgm:pt>
    <dgm:pt modelId="{FA9449DC-C0AC-43A5-93DB-418EFD5D6F66}" type="sibTrans" cxnId="{22898677-5835-4911-93AA-96B357069BCB}">
      <dgm:prSet/>
      <dgm:spPr/>
      <dgm:t>
        <a:bodyPr/>
        <a:lstStyle/>
        <a:p>
          <a:endParaRPr lang="en-US"/>
        </a:p>
      </dgm:t>
    </dgm:pt>
    <dgm:pt modelId="{18206F68-88D0-4464-8D04-5F3B4DD11091}">
      <dgm:prSet custT="1"/>
      <dgm:spPr>
        <a:solidFill>
          <a:srgbClr val="3333CC"/>
        </a:solidFill>
      </dgm:spPr>
      <dgm:t>
        <a:bodyPr/>
        <a:lstStyle/>
        <a:p>
          <a:pPr marL="238125" indent="0" rtl="0"/>
          <a:r>
            <a:rPr lang="en-US" sz="2000" dirty="0"/>
            <a:t>Determine all service providers</a:t>
          </a:r>
        </a:p>
      </dgm:t>
    </dgm:pt>
    <dgm:pt modelId="{6539F34D-8B91-4FB9-8DB8-AB2E28527763}" type="parTrans" cxnId="{585C2C98-355D-4B3D-BC7B-4F1274442C6A}">
      <dgm:prSet/>
      <dgm:spPr/>
      <dgm:t>
        <a:bodyPr/>
        <a:lstStyle/>
        <a:p>
          <a:endParaRPr lang="en-US"/>
        </a:p>
      </dgm:t>
    </dgm:pt>
    <dgm:pt modelId="{0973F574-D5AF-46E7-9920-D61858E326FA}" type="sibTrans" cxnId="{585C2C98-355D-4B3D-BC7B-4F1274442C6A}">
      <dgm:prSet/>
      <dgm:spPr/>
      <dgm:t>
        <a:bodyPr/>
        <a:lstStyle/>
        <a:p>
          <a:endParaRPr lang="en-US"/>
        </a:p>
      </dgm:t>
    </dgm:pt>
    <dgm:pt modelId="{D11A0D3C-241B-4F86-9995-DC41C06D08CE}">
      <dgm:prSet custT="1"/>
      <dgm:spPr>
        <a:solidFill>
          <a:srgbClr val="3333CC"/>
        </a:solidFill>
      </dgm:spPr>
      <dgm:t>
        <a:bodyPr/>
        <a:lstStyle/>
        <a:p>
          <a:pPr marL="238125" indent="0" rtl="0"/>
          <a:r>
            <a:rPr lang="en-US" sz="2000" dirty="0"/>
            <a:t>Review contributions/premiums</a:t>
          </a:r>
        </a:p>
      </dgm:t>
    </dgm:pt>
    <dgm:pt modelId="{093D4F92-186C-4256-AAC5-19AB5889BECC}" type="parTrans" cxnId="{1B3EC37F-1B8F-4A4C-9A9B-A976D7D3ECE0}">
      <dgm:prSet/>
      <dgm:spPr/>
      <dgm:t>
        <a:bodyPr/>
        <a:lstStyle/>
        <a:p>
          <a:endParaRPr lang="en-US"/>
        </a:p>
      </dgm:t>
    </dgm:pt>
    <dgm:pt modelId="{E1AEC31D-D77B-4E66-8E2D-F15C63DA7456}" type="sibTrans" cxnId="{1B3EC37F-1B8F-4A4C-9A9B-A976D7D3ECE0}">
      <dgm:prSet/>
      <dgm:spPr/>
      <dgm:t>
        <a:bodyPr/>
        <a:lstStyle/>
        <a:p>
          <a:endParaRPr lang="en-US"/>
        </a:p>
      </dgm:t>
    </dgm:pt>
    <dgm:pt modelId="{5B874FF3-C107-4093-AC6E-5CA708237E6E}">
      <dgm:prSet custT="1"/>
      <dgm:spPr>
        <a:solidFill>
          <a:srgbClr val="3333CC"/>
        </a:solidFill>
      </dgm:spPr>
      <dgm:t>
        <a:bodyPr/>
        <a:lstStyle/>
        <a:p>
          <a:pPr marL="238125" indent="0" rtl="0"/>
          <a:r>
            <a:rPr lang="en-US" sz="2000" dirty="0"/>
            <a:t>Review claims process and benefit payments</a:t>
          </a:r>
        </a:p>
      </dgm:t>
    </dgm:pt>
    <dgm:pt modelId="{398F472E-FA8A-4E33-B761-CFA98A55BA64}" type="parTrans" cxnId="{75BABDF8-91F4-4783-9AE5-0453DE0DAB53}">
      <dgm:prSet/>
      <dgm:spPr/>
      <dgm:t>
        <a:bodyPr/>
        <a:lstStyle/>
        <a:p>
          <a:endParaRPr lang="en-US"/>
        </a:p>
      </dgm:t>
    </dgm:pt>
    <dgm:pt modelId="{39E167A5-A747-4872-B865-2033F4E32884}" type="sibTrans" cxnId="{75BABDF8-91F4-4783-9AE5-0453DE0DAB53}">
      <dgm:prSet/>
      <dgm:spPr/>
      <dgm:t>
        <a:bodyPr/>
        <a:lstStyle/>
        <a:p>
          <a:endParaRPr lang="en-US"/>
        </a:p>
      </dgm:t>
    </dgm:pt>
    <dgm:pt modelId="{774F93D1-E80B-43F4-A176-3DC0B9637235}">
      <dgm:prSet custT="1"/>
      <dgm:spPr>
        <a:solidFill>
          <a:srgbClr val="3333CC"/>
        </a:solidFill>
      </dgm:spPr>
      <dgm:t>
        <a:bodyPr/>
        <a:lstStyle/>
        <a:p>
          <a:pPr marL="238125" indent="0" rtl="0"/>
          <a:r>
            <a:rPr lang="en-US" sz="2000" dirty="0"/>
            <a:t>Determine compliance with Part 7 of ERISA</a:t>
          </a:r>
        </a:p>
      </dgm:t>
    </dgm:pt>
    <dgm:pt modelId="{6E617A35-D8BA-410B-9B7E-75B4033D72B0}" type="parTrans" cxnId="{016AAAF2-4331-4D80-B848-35F8A1E423A3}">
      <dgm:prSet/>
      <dgm:spPr/>
      <dgm:t>
        <a:bodyPr/>
        <a:lstStyle/>
        <a:p>
          <a:endParaRPr lang="en-US"/>
        </a:p>
      </dgm:t>
    </dgm:pt>
    <dgm:pt modelId="{5F74A3A0-E42D-4C3A-AD77-3C26AE467377}" type="sibTrans" cxnId="{016AAAF2-4331-4D80-B848-35F8A1E423A3}">
      <dgm:prSet/>
      <dgm:spPr/>
      <dgm:t>
        <a:bodyPr/>
        <a:lstStyle/>
        <a:p>
          <a:endParaRPr lang="en-US"/>
        </a:p>
      </dgm:t>
    </dgm:pt>
    <dgm:pt modelId="{C898EEC1-0F66-4955-ACAD-3EAB1296215A}">
      <dgm:prSet custT="1"/>
      <dgm:spPr>
        <a:solidFill>
          <a:srgbClr val="015589"/>
        </a:solidFill>
      </dgm:spPr>
      <dgm:t>
        <a:bodyPr anchor="t" anchorCtr="0"/>
        <a:lstStyle/>
        <a:p>
          <a:pPr marL="238125" indent="0" rtl="0"/>
          <a:r>
            <a:rPr lang="en-US" altLang="en-US" sz="2400" dirty="0"/>
            <a:t>Document review</a:t>
          </a:r>
          <a:endParaRPr lang="en-US" sz="2400" dirty="0"/>
        </a:p>
      </dgm:t>
    </dgm:pt>
    <dgm:pt modelId="{20400EB9-5EF4-40D3-BD67-0B3889C25A1B}" type="parTrans" cxnId="{7A87EB43-E837-427D-8B67-A8C794812799}">
      <dgm:prSet/>
      <dgm:spPr/>
      <dgm:t>
        <a:bodyPr/>
        <a:lstStyle/>
        <a:p>
          <a:endParaRPr lang="en-US"/>
        </a:p>
      </dgm:t>
    </dgm:pt>
    <dgm:pt modelId="{BE441994-4456-424E-B436-9BF8624845DC}" type="sibTrans" cxnId="{7A87EB43-E837-427D-8B67-A8C794812799}">
      <dgm:prSet/>
      <dgm:spPr/>
      <dgm:t>
        <a:bodyPr/>
        <a:lstStyle/>
        <a:p>
          <a:endParaRPr lang="en-US"/>
        </a:p>
      </dgm:t>
    </dgm:pt>
    <dgm:pt modelId="{F98F234C-07E6-47EB-A0C8-1143077C7C9C}">
      <dgm:prSet custT="1"/>
      <dgm:spPr>
        <a:solidFill>
          <a:srgbClr val="015589"/>
        </a:solidFill>
      </dgm:spPr>
      <dgm:t>
        <a:bodyPr anchor="t" anchorCtr="0"/>
        <a:lstStyle/>
        <a:p>
          <a:pPr marL="238125" indent="0"/>
          <a:r>
            <a:rPr lang="en-US" altLang="en-US" sz="2000" dirty="0"/>
            <a:t>Arrange for access to any additional documents required</a:t>
          </a:r>
        </a:p>
      </dgm:t>
    </dgm:pt>
    <dgm:pt modelId="{81A670BF-CDB9-48BB-850F-A4BDC3C12A89}" type="parTrans" cxnId="{B2F59964-7C4A-4F8C-A082-1B6FE8E08B81}">
      <dgm:prSet/>
      <dgm:spPr/>
      <dgm:t>
        <a:bodyPr/>
        <a:lstStyle/>
        <a:p>
          <a:endParaRPr lang="en-US"/>
        </a:p>
      </dgm:t>
    </dgm:pt>
    <dgm:pt modelId="{0CBAE3DC-1507-4787-9AFE-C08CE1872A12}" type="sibTrans" cxnId="{B2F59964-7C4A-4F8C-A082-1B6FE8E08B81}">
      <dgm:prSet/>
      <dgm:spPr/>
      <dgm:t>
        <a:bodyPr/>
        <a:lstStyle/>
        <a:p>
          <a:endParaRPr lang="en-US"/>
        </a:p>
      </dgm:t>
    </dgm:pt>
    <dgm:pt modelId="{51F74CB5-975E-4B12-BF15-FBA62A01706B}">
      <dgm:prSet custT="1"/>
      <dgm:spPr>
        <a:solidFill>
          <a:srgbClr val="015589"/>
        </a:solidFill>
      </dgm:spPr>
      <dgm:t>
        <a:bodyPr anchor="t" anchorCtr="0"/>
        <a:lstStyle/>
        <a:p>
          <a:pPr marL="238125" indent="0"/>
          <a:r>
            <a:rPr lang="en-US" altLang="en-US" sz="2000" dirty="0"/>
            <a:t>Arrange for additional interviews</a:t>
          </a:r>
        </a:p>
      </dgm:t>
    </dgm:pt>
    <dgm:pt modelId="{5D500105-4FBE-483B-A3C4-4FD9362183E9}" type="parTrans" cxnId="{9A493DC2-8D86-48AB-B4E5-1AFCD77A8058}">
      <dgm:prSet/>
      <dgm:spPr/>
      <dgm:t>
        <a:bodyPr/>
        <a:lstStyle/>
        <a:p>
          <a:endParaRPr lang="en-US"/>
        </a:p>
      </dgm:t>
    </dgm:pt>
    <dgm:pt modelId="{233F92EA-7647-4FF5-8D46-C5E3B1E4FCB1}" type="sibTrans" cxnId="{9A493DC2-8D86-48AB-B4E5-1AFCD77A8058}">
      <dgm:prSet/>
      <dgm:spPr/>
      <dgm:t>
        <a:bodyPr/>
        <a:lstStyle/>
        <a:p>
          <a:endParaRPr lang="en-US"/>
        </a:p>
      </dgm:t>
    </dgm:pt>
    <dgm:pt modelId="{CAC3A1ED-BF72-4DEA-B216-BD83DA2DB2FC}">
      <dgm:prSet custT="1"/>
      <dgm:spPr>
        <a:solidFill>
          <a:srgbClr val="015589"/>
        </a:solidFill>
      </dgm:spPr>
      <dgm:t>
        <a:bodyPr anchor="t" anchorCtr="0"/>
        <a:lstStyle/>
        <a:p>
          <a:pPr marL="238125" indent="0" rtl="0"/>
          <a:r>
            <a:rPr lang="en-US" altLang="en-US" sz="2000" dirty="0"/>
            <a:t>Ensure all requested documents have been made available</a:t>
          </a:r>
          <a:endParaRPr lang="en-US" sz="2000" dirty="0"/>
        </a:p>
      </dgm:t>
    </dgm:pt>
    <dgm:pt modelId="{D0F1F366-E8E3-4134-B4FD-8D77B27BC5F3}" type="parTrans" cxnId="{2DC49626-16C2-43C4-9F4B-5D10C3F99782}">
      <dgm:prSet/>
      <dgm:spPr/>
      <dgm:t>
        <a:bodyPr/>
        <a:lstStyle/>
        <a:p>
          <a:endParaRPr lang="en-US"/>
        </a:p>
      </dgm:t>
    </dgm:pt>
    <dgm:pt modelId="{F9D31ADB-5321-461C-B15D-C50059CCAD01}" type="sibTrans" cxnId="{2DC49626-16C2-43C4-9F4B-5D10C3F99782}">
      <dgm:prSet/>
      <dgm:spPr/>
      <dgm:t>
        <a:bodyPr/>
        <a:lstStyle/>
        <a:p>
          <a:endParaRPr lang="en-US"/>
        </a:p>
      </dgm:t>
    </dgm:pt>
    <dgm:pt modelId="{0BE3F3D4-DEE7-423F-ACEA-5404E9C104A1}" type="pres">
      <dgm:prSet presAssocID="{D502F61D-C666-4FCD-8EEF-8773B995D5BD}" presName="linearFlow" presStyleCnt="0">
        <dgm:presLayoutVars>
          <dgm:resizeHandles val="exact"/>
        </dgm:presLayoutVars>
      </dgm:prSet>
      <dgm:spPr/>
    </dgm:pt>
    <dgm:pt modelId="{FABCCBF3-C66D-421C-B427-7F091ADE4AFD}" type="pres">
      <dgm:prSet presAssocID="{9C84EEC9-604F-49C2-BCD3-6767A47A491C}" presName="node" presStyleLbl="node1" presStyleIdx="0" presStyleCnt="2" custScaleX="178106" custScaleY="124123">
        <dgm:presLayoutVars>
          <dgm:bulletEnabled val="1"/>
        </dgm:presLayoutVars>
      </dgm:prSet>
      <dgm:spPr/>
    </dgm:pt>
    <dgm:pt modelId="{3EBEF99C-279E-41CB-A80B-BB9ED05EAB69}" type="pres">
      <dgm:prSet presAssocID="{FEB855F0-15DE-48B0-A6D2-1C7D7D58CABC}" presName="sibTrans" presStyleLbl="sibTrans2D1" presStyleIdx="0" presStyleCnt="1"/>
      <dgm:spPr/>
    </dgm:pt>
    <dgm:pt modelId="{88D55B00-38E9-450E-88D2-A2E7277B7D7C}" type="pres">
      <dgm:prSet presAssocID="{FEB855F0-15DE-48B0-A6D2-1C7D7D58CABC}" presName="connectorText" presStyleLbl="sibTrans2D1" presStyleIdx="0" presStyleCnt="1"/>
      <dgm:spPr/>
    </dgm:pt>
    <dgm:pt modelId="{0C31CFCD-7B21-41E5-B3EE-0CFADD20E9DA}" type="pres">
      <dgm:prSet presAssocID="{C898EEC1-0F66-4955-ACAD-3EAB1296215A}" presName="node" presStyleLbl="node1" presStyleIdx="1" presStyleCnt="2" custScaleX="178106" custScaleY="119212" custLinFactNeighborX="5745" custLinFactNeighborY="-9182">
        <dgm:presLayoutVars>
          <dgm:bulletEnabled val="1"/>
        </dgm:presLayoutVars>
      </dgm:prSet>
      <dgm:spPr/>
    </dgm:pt>
  </dgm:ptLst>
  <dgm:cxnLst>
    <dgm:cxn modelId="{647B0F08-3E74-4D07-976B-945BFA18D629}" type="presOf" srcId="{51F74CB5-975E-4B12-BF15-FBA62A01706B}" destId="{0C31CFCD-7B21-41E5-B3EE-0CFADD20E9DA}" srcOrd="0" destOrd="3" presId="urn:microsoft.com/office/officeart/2005/8/layout/process2"/>
    <dgm:cxn modelId="{BDEFAF13-FD6E-4A04-9B29-FA5DA4F2FEB1}" type="presOf" srcId="{F98F234C-07E6-47EB-A0C8-1143077C7C9C}" destId="{0C31CFCD-7B21-41E5-B3EE-0CFADD20E9DA}" srcOrd="0" destOrd="2" presId="urn:microsoft.com/office/officeart/2005/8/layout/process2"/>
    <dgm:cxn modelId="{621C801D-C8E6-4736-87BC-36FCB02F8D94}" type="presOf" srcId="{CAC3A1ED-BF72-4DEA-B216-BD83DA2DB2FC}" destId="{0C31CFCD-7B21-41E5-B3EE-0CFADD20E9DA}" srcOrd="0" destOrd="1" presId="urn:microsoft.com/office/officeart/2005/8/layout/process2"/>
    <dgm:cxn modelId="{2DC49626-16C2-43C4-9F4B-5D10C3F99782}" srcId="{C898EEC1-0F66-4955-ACAD-3EAB1296215A}" destId="{CAC3A1ED-BF72-4DEA-B216-BD83DA2DB2FC}" srcOrd="0" destOrd="0" parTransId="{D0F1F366-E8E3-4134-B4FD-8D77B27BC5F3}" sibTransId="{F9D31ADB-5321-461C-B15D-C50059CCAD01}"/>
    <dgm:cxn modelId="{1E121730-A7FF-466B-A789-D80F7ABDABC5}" type="presOf" srcId="{5B874FF3-C107-4093-AC6E-5CA708237E6E}" destId="{FABCCBF3-C66D-421C-B427-7F091ADE4AFD}" srcOrd="0" destOrd="4" presId="urn:microsoft.com/office/officeart/2005/8/layout/process2"/>
    <dgm:cxn modelId="{C33B9938-3221-4641-8845-FE19E0CEAE9C}" srcId="{D502F61D-C666-4FCD-8EEF-8773B995D5BD}" destId="{9C84EEC9-604F-49C2-BCD3-6767A47A491C}" srcOrd="0" destOrd="0" parTransId="{937CC53B-6857-4019-8AE0-785F001C8198}" sibTransId="{FEB855F0-15DE-48B0-A6D2-1C7D7D58CABC}"/>
    <dgm:cxn modelId="{D96C0239-D33E-4815-BFD8-888988EDD9AB}" type="presOf" srcId="{C898EEC1-0F66-4955-ACAD-3EAB1296215A}" destId="{0C31CFCD-7B21-41E5-B3EE-0CFADD20E9DA}" srcOrd="0" destOrd="0" presId="urn:microsoft.com/office/officeart/2005/8/layout/process2"/>
    <dgm:cxn modelId="{7A87EB43-E837-427D-8B67-A8C794812799}" srcId="{D502F61D-C666-4FCD-8EEF-8773B995D5BD}" destId="{C898EEC1-0F66-4955-ACAD-3EAB1296215A}" srcOrd="1" destOrd="0" parTransId="{20400EB9-5EF4-40D3-BD67-0B3889C25A1B}" sibTransId="{BE441994-4456-424E-B436-9BF8624845DC}"/>
    <dgm:cxn modelId="{B2F59964-7C4A-4F8C-A082-1B6FE8E08B81}" srcId="{C898EEC1-0F66-4955-ACAD-3EAB1296215A}" destId="{F98F234C-07E6-47EB-A0C8-1143077C7C9C}" srcOrd="1" destOrd="0" parTransId="{81A670BF-CDB9-48BB-850F-A4BDC3C12A89}" sibTransId="{0CBAE3DC-1507-4787-9AFE-C08CE1872A12}"/>
    <dgm:cxn modelId="{87AC1577-1C27-4900-9D67-C1016F3402C9}" type="presOf" srcId="{774F93D1-E80B-43F4-A176-3DC0B9637235}" destId="{FABCCBF3-C66D-421C-B427-7F091ADE4AFD}" srcOrd="0" destOrd="5" presId="urn:microsoft.com/office/officeart/2005/8/layout/process2"/>
    <dgm:cxn modelId="{22898677-5835-4911-93AA-96B357069BCB}" srcId="{9C84EEC9-604F-49C2-BCD3-6767A47A491C}" destId="{D4CDA16B-395C-4654-86CD-FFD2359E42F4}" srcOrd="0" destOrd="0" parTransId="{41A3345E-FBC1-4D68-939A-F5D94BE597E1}" sibTransId="{FA9449DC-C0AC-43A5-93DB-418EFD5D6F66}"/>
    <dgm:cxn modelId="{33C0CC5A-167C-41F0-BBD5-E2E3BB840D9A}" type="presOf" srcId="{9C84EEC9-604F-49C2-BCD3-6767A47A491C}" destId="{FABCCBF3-C66D-421C-B427-7F091ADE4AFD}" srcOrd="0" destOrd="0" presId="urn:microsoft.com/office/officeart/2005/8/layout/process2"/>
    <dgm:cxn modelId="{2EE6057F-733C-4CF1-A3E3-E9AD804269DD}" type="presOf" srcId="{D502F61D-C666-4FCD-8EEF-8773B995D5BD}" destId="{0BE3F3D4-DEE7-423F-ACEA-5404E9C104A1}" srcOrd="0" destOrd="0" presId="urn:microsoft.com/office/officeart/2005/8/layout/process2"/>
    <dgm:cxn modelId="{1B3EC37F-1B8F-4A4C-9A9B-A976D7D3ECE0}" srcId="{9C84EEC9-604F-49C2-BCD3-6767A47A491C}" destId="{D11A0D3C-241B-4F86-9995-DC41C06D08CE}" srcOrd="2" destOrd="0" parTransId="{093D4F92-186C-4256-AAC5-19AB5889BECC}" sibTransId="{E1AEC31D-D77B-4E66-8E2D-F15C63DA7456}"/>
    <dgm:cxn modelId="{585C2C98-355D-4B3D-BC7B-4F1274442C6A}" srcId="{9C84EEC9-604F-49C2-BCD3-6767A47A491C}" destId="{18206F68-88D0-4464-8D04-5F3B4DD11091}" srcOrd="1" destOrd="0" parTransId="{6539F34D-8B91-4FB9-8DB8-AB2E28527763}" sibTransId="{0973F574-D5AF-46E7-9920-D61858E326FA}"/>
    <dgm:cxn modelId="{08F5A0B5-EAB6-4943-BDAA-1C56FB0D052F}" type="presOf" srcId="{FEB855F0-15DE-48B0-A6D2-1C7D7D58CABC}" destId="{88D55B00-38E9-450E-88D2-A2E7277B7D7C}" srcOrd="1" destOrd="0" presId="urn:microsoft.com/office/officeart/2005/8/layout/process2"/>
    <dgm:cxn modelId="{73B351BA-2AD7-472D-990C-8DB5DC8D2475}" type="presOf" srcId="{FEB855F0-15DE-48B0-A6D2-1C7D7D58CABC}" destId="{3EBEF99C-279E-41CB-A80B-BB9ED05EAB69}" srcOrd="0" destOrd="0" presId="urn:microsoft.com/office/officeart/2005/8/layout/process2"/>
    <dgm:cxn modelId="{7ABE7ABF-7FE5-4E79-A1A0-136E68C1B398}" type="presOf" srcId="{D11A0D3C-241B-4F86-9995-DC41C06D08CE}" destId="{FABCCBF3-C66D-421C-B427-7F091ADE4AFD}" srcOrd="0" destOrd="3" presId="urn:microsoft.com/office/officeart/2005/8/layout/process2"/>
    <dgm:cxn modelId="{9A493DC2-8D86-48AB-B4E5-1AFCD77A8058}" srcId="{C898EEC1-0F66-4955-ACAD-3EAB1296215A}" destId="{51F74CB5-975E-4B12-BF15-FBA62A01706B}" srcOrd="2" destOrd="0" parTransId="{5D500105-4FBE-483B-A3C4-4FD9362183E9}" sibTransId="{233F92EA-7647-4FF5-8D46-C5E3B1E4FCB1}"/>
    <dgm:cxn modelId="{96AA19DF-81E3-468A-A675-76BA56519BC9}" type="presOf" srcId="{D4CDA16B-395C-4654-86CD-FFD2359E42F4}" destId="{FABCCBF3-C66D-421C-B427-7F091ADE4AFD}" srcOrd="0" destOrd="1" presId="urn:microsoft.com/office/officeart/2005/8/layout/process2"/>
    <dgm:cxn modelId="{8F3B92E4-D981-46C9-8F63-CF6F1A4F0B1C}" type="presOf" srcId="{18206F68-88D0-4464-8D04-5F3B4DD11091}" destId="{FABCCBF3-C66D-421C-B427-7F091ADE4AFD}" srcOrd="0" destOrd="2" presId="urn:microsoft.com/office/officeart/2005/8/layout/process2"/>
    <dgm:cxn modelId="{016AAAF2-4331-4D80-B848-35F8A1E423A3}" srcId="{9C84EEC9-604F-49C2-BCD3-6767A47A491C}" destId="{774F93D1-E80B-43F4-A176-3DC0B9637235}" srcOrd="4" destOrd="0" parTransId="{6E617A35-D8BA-410B-9B7E-75B4033D72B0}" sibTransId="{5F74A3A0-E42D-4C3A-AD77-3C26AE467377}"/>
    <dgm:cxn modelId="{75BABDF8-91F4-4783-9AE5-0453DE0DAB53}" srcId="{9C84EEC9-604F-49C2-BCD3-6767A47A491C}" destId="{5B874FF3-C107-4093-AC6E-5CA708237E6E}" srcOrd="3" destOrd="0" parTransId="{398F472E-FA8A-4E33-B761-CFA98A55BA64}" sibTransId="{39E167A5-A747-4872-B865-2033F4E32884}"/>
    <dgm:cxn modelId="{86A7053F-18A2-49F7-9CCC-631F062C5599}" type="presParOf" srcId="{0BE3F3D4-DEE7-423F-ACEA-5404E9C104A1}" destId="{FABCCBF3-C66D-421C-B427-7F091ADE4AFD}" srcOrd="0" destOrd="0" presId="urn:microsoft.com/office/officeart/2005/8/layout/process2"/>
    <dgm:cxn modelId="{0F8D352A-5C33-49AC-B03A-238BD5FA7B2F}" type="presParOf" srcId="{0BE3F3D4-DEE7-423F-ACEA-5404E9C104A1}" destId="{3EBEF99C-279E-41CB-A80B-BB9ED05EAB69}" srcOrd="1" destOrd="0" presId="urn:microsoft.com/office/officeart/2005/8/layout/process2"/>
    <dgm:cxn modelId="{6E43B6D9-3F73-471A-8942-C580D9C5EBFA}" type="presParOf" srcId="{3EBEF99C-279E-41CB-A80B-BB9ED05EAB69}" destId="{88D55B00-38E9-450E-88D2-A2E7277B7D7C}" srcOrd="0" destOrd="0" presId="urn:microsoft.com/office/officeart/2005/8/layout/process2"/>
    <dgm:cxn modelId="{4609CDBC-FD89-4108-B45C-FC13CD0E47F4}" type="presParOf" srcId="{0BE3F3D4-DEE7-423F-ACEA-5404E9C104A1}" destId="{0C31CFCD-7B21-41E5-B3EE-0CFADD20E9DA}"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FDC97-AE54-4C58-982A-D90AA06DC741}"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622A86DA-57C7-4C25-9ADD-56F37F143B49}">
      <dgm:prSet custT="1"/>
      <dgm:spPr/>
      <dgm:t>
        <a:bodyPr/>
        <a:lstStyle/>
        <a:p>
          <a:pPr rtl="0"/>
          <a:r>
            <a:rPr lang="en-US" sz="2400" b="1" dirty="0">
              <a:solidFill>
                <a:schemeClr val="tx1">
                  <a:lumMod val="10000"/>
                  <a:lumOff val="90000"/>
                </a:schemeClr>
              </a:solidFill>
            </a:rPr>
            <a:t>Department of Labor Strategic Plan 2024-2026</a:t>
          </a:r>
          <a:endParaRPr lang="en-US" sz="2400" dirty="0">
            <a:solidFill>
              <a:schemeClr val="tx1">
                <a:lumMod val="10000"/>
                <a:lumOff val="90000"/>
              </a:schemeClr>
            </a:solidFill>
          </a:endParaRPr>
        </a:p>
      </dgm:t>
    </dgm:pt>
    <dgm:pt modelId="{0B3CE902-3BB3-4C52-AD19-17AD16A453F8}" type="parTrans" cxnId="{0D3304E9-F1A5-44A1-8604-A3F48DE1EF22}">
      <dgm:prSet/>
      <dgm:spPr/>
      <dgm:t>
        <a:bodyPr/>
        <a:lstStyle/>
        <a:p>
          <a:endParaRPr lang="en-US"/>
        </a:p>
      </dgm:t>
    </dgm:pt>
    <dgm:pt modelId="{1EC20926-AEE9-4C6F-8924-56FB67B33CD9}" type="sibTrans" cxnId="{0D3304E9-F1A5-44A1-8604-A3F48DE1EF22}">
      <dgm:prSet/>
      <dgm:spPr/>
      <dgm:t>
        <a:bodyPr/>
        <a:lstStyle/>
        <a:p>
          <a:endParaRPr lang="en-US"/>
        </a:p>
      </dgm:t>
    </dgm:pt>
    <dgm:pt modelId="{4FC95A38-15F6-4FBA-A7B7-9A172E2554CE}">
      <dgm:prSet/>
      <dgm:spPr>
        <a:solidFill>
          <a:schemeClr val="accent1">
            <a:lumMod val="20000"/>
            <a:lumOff val="80000"/>
            <a:alpha val="90000"/>
          </a:schemeClr>
        </a:solidFill>
      </dgm:spPr>
      <dgm:t>
        <a:bodyPr/>
        <a:lstStyle/>
        <a:p>
          <a:pPr rtl="0"/>
          <a:r>
            <a:rPr lang="en-US" dirty="0"/>
            <a:t>This outlines the strategies the Department uses to guide the agency mission</a:t>
          </a:r>
        </a:p>
      </dgm:t>
    </dgm:pt>
    <dgm:pt modelId="{717473E0-19E7-4334-9BB5-685473193E86}" type="parTrans" cxnId="{86B983D9-DF6D-4561-A3E7-41F2981383E0}">
      <dgm:prSet/>
      <dgm:spPr/>
      <dgm:t>
        <a:bodyPr/>
        <a:lstStyle/>
        <a:p>
          <a:endParaRPr lang="en-US"/>
        </a:p>
      </dgm:t>
    </dgm:pt>
    <dgm:pt modelId="{C3EE46D6-C7FD-4056-BCEC-9C1D99FCFDEC}" type="sibTrans" cxnId="{86B983D9-DF6D-4561-A3E7-41F2981383E0}">
      <dgm:prSet/>
      <dgm:spPr/>
      <dgm:t>
        <a:bodyPr/>
        <a:lstStyle/>
        <a:p>
          <a:endParaRPr lang="en-US"/>
        </a:p>
      </dgm:t>
    </dgm:pt>
    <dgm:pt modelId="{A516621A-2D46-4AED-8E28-810F708CEF75}">
      <dgm:prSet custT="1"/>
      <dgm:spPr/>
      <dgm:t>
        <a:bodyPr/>
        <a:lstStyle/>
        <a:p>
          <a:pPr rtl="0"/>
          <a:r>
            <a:rPr lang="en-US" sz="2400" b="1" dirty="0">
              <a:solidFill>
                <a:schemeClr val="tx1">
                  <a:lumMod val="10000"/>
                  <a:lumOff val="90000"/>
                </a:schemeClr>
              </a:solidFill>
            </a:rPr>
            <a:t>EBSA Strategic Enforcement Plan </a:t>
          </a:r>
        </a:p>
      </dgm:t>
    </dgm:pt>
    <dgm:pt modelId="{A0507651-76CE-4BE0-9DE5-ACBB58E28017}" type="parTrans" cxnId="{68F2D6F8-5A39-41DD-867B-AC50500001EF}">
      <dgm:prSet/>
      <dgm:spPr/>
      <dgm:t>
        <a:bodyPr/>
        <a:lstStyle/>
        <a:p>
          <a:endParaRPr lang="en-US"/>
        </a:p>
      </dgm:t>
    </dgm:pt>
    <dgm:pt modelId="{CAD9FFEF-8A37-4004-98A4-7D9A12714B73}" type="sibTrans" cxnId="{68F2D6F8-5A39-41DD-867B-AC50500001EF}">
      <dgm:prSet/>
      <dgm:spPr/>
      <dgm:t>
        <a:bodyPr/>
        <a:lstStyle/>
        <a:p>
          <a:endParaRPr lang="en-US"/>
        </a:p>
      </dgm:t>
    </dgm:pt>
    <dgm:pt modelId="{5A1B5319-CFA6-411D-8611-D61B1FD5425D}">
      <dgm:prSet/>
      <dgm:spPr>
        <a:solidFill>
          <a:schemeClr val="accent1">
            <a:lumMod val="20000"/>
            <a:lumOff val="80000"/>
            <a:alpha val="90000"/>
          </a:schemeClr>
        </a:solidFill>
      </dgm:spPr>
      <dgm:t>
        <a:bodyPr/>
        <a:lstStyle/>
        <a:p>
          <a:pPr rtl="0"/>
          <a:r>
            <a:rPr lang="en-US" dirty="0"/>
            <a:t>Last published in 2000, the primary purpose is to establish a general framework through which EBSA's enforcement resources may be efficiently and effectively focused to achieve the agency's policy and operational objectives</a:t>
          </a:r>
        </a:p>
      </dgm:t>
    </dgm:pt>
    <dgm:pt modelId="{46505F21-E6A3-4F9B-AB4E-044D42AFB3B0}" type="parTrans" cxnId="{53366C29-DA9A-4F33-BDFD-748A771C87F8}">
      <dgm:prSet/>
      <dgm:spPr/>
      <dgm:t>
        <a:bodyPr/>
        <a:lstStyle/>
        <a:p>
          <a:endParaRPr lang="en-US"/>
        </a:p>
      </dgm:t>
    </dgm:pt>
    <dgm:pt modelId="{81E1DEA6-E082-4E8A-89EB-D067ABBEFAE7}" type="sibTrans" cxnId="{53366C29-DA9A-4F33-BDFD-748A771C87F8}">
      <dgm:prSet/>
      <dgm:spPr/>
      <dgm:t>
        <a:bodyPr/>
        <a:lstStyle/>
        <a:p>
          <a:endParaRPr lang="en-US"/>
        </a:p>
      </dgm:t>
    </dgm:pt>
    <dgm:pt modelId="{BE200C17-BAC4-42D6-B9F7-4E3AD499CE7D}">
      <dgm:prSet custT="1"/>
      <dgm:spPr/>
      <dgm:t>
        <a:bodyPr/>
        <a:lstStyle/>
        <a:p>
          <a:pPr rtl="0"/>
          <a:r>
            <a:rPr lang="en-US" sz="2400" b="1" dirty="0">
              <a:solidFill>
                <a:schemeClr val="tx1">
                  <a:lumMod val="10000"/>
                  <a:lumOff val="90000"/>
                </a:schemeClr>
              </a:solidFill>
            </a:rPr>
            <a:t>National Enforcement Projects</a:t>
          </a:r>
        </a:p>
      </dgm:t>
    </dgm:pt>
    <dgm:pt modelId="{BA5C9DF3-212F-4926-B998-45181E1EE1E5}" type="parTrans" cxnId="{FB4AD167-7211-47B9-A445-61E5EE0CBA5B}">
      <dgm:prSet/>
      <dgm:spPr/>
      <dgm:t>
        <a:bodyPr/>
        <a:lstStyle/>
        <a:p>
          <a:endParaRPr lang="en-US"/>
        </a:p>
      </dgm:t>
    </dgm:pt>
    <dgm:pt modelId="{4AC651CF-4875-4480-B900-89D6F2312A02}" type="sibTrans" cxnId="{FB4AD167-7211-47B9-A445-61E5EE0CBA5B}">
      <dgm:prSet/>
      <dgm:spPr/>
      <dgm:t>
        <a:bodyPr/>
        <a:lstStyle/>
        <a:p>
          <a:endParaRPr lang="en-US"/>
        </a:p>
      </dgm:t>
    </dgm:pt>
    <dgm:pt modelId="{692AEE79-DA00-4975-BBCB-8A13D767AAAF}">
      <dgm:prSet/>
      <dgm:spPr>
        <a:solidFill>
          <a:schemeClr val="accent1">
            <a:lumMod val="20000"/>
            <a:lumOff val="80000"/>
            <a:alpha val="90000"/>
          </a:schemeClr>
        </a:solidFill>
      </dgm:spPr>
      <dgm:t>
        <a:bodyPr/>
        <a:lstStyle/>
        <a:p>
          <a:pPr rtl="0"/>
          <a:r>
            <a:rPr lang="en-US" dirty="0"/>
            <a:t>Published annually and publicly available at https://www.dol.gov/agencies/ebsa/about-ebsa/our-activities/enforcement</a:t>
          </a:r>
        </a:p>
      </dgm:t>
    </dgm:pt>
    <dgm:pt modelId="{4575AEFB-7BE8-46F6-8CF1-6FD593089A50}" type="parTrans" cxnId="{5BC25271-460C-401F-8699-2A0009E0AA4A}">
      <dgm:prSet/>
      <dgm:spPr/>
      <dgm:t>
        <a:bodyPr/>
        <a:lstStyle/>
        <a:p>
          <a:endParaRPr lang="en-US"/>
        </a:p>
      </dgm:t>
    </dgm:pt>
    <dgm:pt modelId="{C2BD0E60-56D7-44D1-8DA4-FC2AD6C8CF88}" type="sibTrans" cxnId="{5BC25271-460C-401F-8699-2A0009E0AA4A}">
      <dgm:prSet/>
      <dgm:spPr/>
      <dgm:t>
        <a:bodyPr/>
        <a:lstStyle/>
        <a:p>
          <a:endParaRPr lang="en-US"/>
        </a:p>
      </dgm:t>
    </dgm:pt>
    <dgm:pt modelId="{3DD1ACEB-7677-4442-8FBA-7C35A97D1ACF}" type="pres">
      <dgm:prSet presAssocID="{A89FDC97-AE54-4C58-982A-D90AA06DC741}" presName="Name0" presStyleCnt="0">
        <dgm:presLayoutVars>
          <dgm:dir/>
          <dgm:animLvl val="lvl"/>
          <dgm:resizeHandles val="exact"/>
        </dgm:presLayoutVars>
      </dgm:prSet>
      <dgm:spPr/>
    </dgm:pt>
    <dgm:pt modelId="{E064BD6A-5349-47EE-9139-5718A46D5A7E}" type="pres">
      <dgm:prSet presAssocID="{622A86DA-57C7-4C25-9ADD-56F37F143B49}" presName="linNode" presStyleCnt="0"/>
      <dgm:spPr/>
    </dgm:pt>
    <dgm:pt modelId="{05A22FE7-C614-480B-8432-C70F657B6686}" type="pres">
      <dgm:prSet presAssocID="{622A86DA-57C7-4C25-9ADD-56F37F143B49}" presName="parentText" presStyleLbl="node1" presStyleIdx="0" presStyleCnt="3">
        <dgm:presLayoutVars>
          <dgm:chMax val="1"/>
          <dgm:bulletEnabled val="1"/>
        </dgm:presLayoutVars>
      </dgm:prSet>
      <dgm:spPr/>
    </dgm:pt>
    <dgm:pt modelId="{1DFDB59C-0254-40B9-825C-C805BD9194A5}" type="pres">
      <dgm:prSet presAssocID="{622A86DA-57C7-4C25-9ADD-56F37F143B49}" presName="descendantText" presStyleLbl="alignAccFollowNode1" presStyleIdx="0" presStyleCnt="3" custLinFactNeighborX="5501" custLinFactNeighborY="28">
        <dgm:presLayoutVars>
          <dgm:bulletEnabled val="1"/>
        </dgm:presLayoutVars>
      </dgm:prSet>
      <dgm:spPr/>
    </dgm:pt>
    <dgm:pt modelId="{0F102540-AE4B-4753-8EC9-3CC738C6E60C}" type="pres">
      <dgm:prSet presAssocID="{1EC20926-AEE9-4C6F-8924-56FB67B33CD9}" presName="sp" presStyleCnt="0"/>
      <dgm:spPr/>
    </dgm:pt>
    <dgm:pt modelId="{720364F2-BB45-4D0E-AEBA-19A1F01AAB27}" type="pres">
      <dgm:prSet presAssocID="{A516621A-2D46-4AED-8E28-810F708CEF75}" presName="linNode" presStyleCnt="0"/>
      <dgm:spPr/>
    </dgm:pt>
    <dgm:pt modelId="{FBBC77BF-A4EA-416B-A71B-89C1402438FC}" type="pres">
      <dgm:prSet presAssocID="{A516621A-2D46-4AED-8E28-810F708CEF75}" presName="parentText" presStyleLbl="node1" presStyleIdx="1" presStyleCnt="3">
        <dgm:presLayoutVars>
          <dgm:chMax val="1"/>
          <dgm:bulletEnabled val="1"/>
        </dgm:presLayoutVars>
      </dgm:prSet>
      <dgm:spPr/>
    </dgm:pt>
    <dgm:pt modelId="{7F8CE1D6-42AE-4CD3-9AE5-190CA01A8F6D}" type="pres">
      <dgm:prSet presAssocID="{A516621A-2D46-4AED-8E28-810F708CEF75}" presName="descendantText" presStyleLbl="alignAccFollowNode1" presStyleIdx="1" presStyleCnt="3">
        <dgm:presLayoutVars>
          <dgm:bulletEnabled val="1"/>
        </dgm:presLayoutVars>
      </dgm:prSet>
      <dgm:spPr/>
    </dgm:pt>
    <dgm:pt modelId="{FECFB1E7-D676-4668-B9BB-F365C2C31182}" type="pres">
      <dgm:prSet presAssocID="{CAD9FFEF-8A37-4004-98A4-7D9A12714B73}" presName="sp" presStyleCnt="0"/>
      <dgm:spPr/>
    </dgm:pt>
    <dgm:pt modelId="{6327CEB6-1467-4DF1-B10F-064F1D6A3FBA}" type="pres">
      <dgm:prSet presAssocID="{BE200C17-BAC4-42D6-B9F7-4E3AD499CE7D}" presName="linNode" presStyleCnt="0"/>
      <dgm:spPr/>
    </dgm:pt>
    <dgm:pt modelId="{4586BAB7-74ED-4005-A3A4-6D3A38E363C6}" type="pres">
      <dgm:prSet presAssocID="{BE200C17-BAC4-42D6-B9F7-4E3AD499CE7D}" presName="parentText" presStyleLbl="node1" presStyleIdx="2" presStyleCnt="3">
        <dgm:presLayoutVars>
          <dgm:chMax val="1"/>
          <dgm:bulletEnabled val="1"/>
        </dgm:presLayoutVars>
      </dgm:prSet>
      <dgm:spPr/>
    </dgm:pt>
    <dgm:pt modelId="{2AE2FA48-5C52-4DBA-B4AD-9974403016C9}" type="pres">
      <dgm:prSet presAssocID="{BE200C17-BAC4-42D6-B9F7-4E3AD499CE7D}" presName="descendantText" presStyleLbl="alignAccFollowNode1" presStyleIdx="2" presStyleCnt="3">
        <dgm:presLayoutVars>
          <dgm:bulletEnabled val="1"/>
        </dgm:presLayoutVars>
      </dgm:prSet>
      <dgm:spPr/>
    </dgm:pt>
  </dgm:ptLst>
  <dgm:cxnLst>
    <dgm:cxn modelId="{53366C29-DA9A-4F33-BDFD-748A771C87F8}" srcId="{A516621A-2D46-4AED-8E28-810F708CEF75}" destId="{5A1B5319-CFA6-411D-8611-D61B1FD5425D}" srcOrd="0" destOrd="0" parTransId="{46505F21-E6A3-4F9B-AB4E-044D42AFB3B0}" sibTransId="{81E1DEA6-E082-4E8A-89EB-D067ABBEFAE7}"/>
    <dgm:cxn modelId="{FB4AD167-7211-47B9-A445-61E5EE0CBA5B}" srcId="{A89FDC97-AE54-4C58-982A-D90AA06DC741}" destId="{BE200C17-BAC4-42D6-B9F7-4E3AD499CE7D}" srcOrd="2" destOrd="0" parTransId="{BA5C9DF3-212F-4926-B998-45181E1EE1E5}" sibTransId="{4AC651CF-4875-4480-B900-89D6F2312A02}"/>
    <dgm:cxn modelId="{9AFA1E6E-6BCC-466D-BFB9-C4877E1D9436}" type="presOf" srcId="{622A86DA-57C7-4C25-9ADD-56F37F143B49}" destId="{05A22FE7-C614-480B-8432-C70F657B6686}" srcOrd="0" destOrd="0" presId="urn:microsoft.com/office/officeart/2005/8/layout/vList5"/>
    <dgm:cxn modelId="{D0A1FB70-677F-4E40-9DF6-B494CB69B6B7}" type="presOf" srcId="{692AEE79-DA00-4975-BBCB-8A13D767AAAF}" destId="{2AE2FA48-5C52-4DBA-B4AD-9974403016C9}" srcOrd="0" destOrd="0" presId="urn:microsoft.com/office/officeart/2005/8/layout/vList5"/>
    <dgm:cxn modelId="{5BC25271-460C-401F-8699-2A0009E0AA4A}" srcId="{BE200C17-BAC4-42D6-B9F7-4E3AD499CE7D}" destId="{692AEE79-DA00-4975-BBCB-8A13D767AAAF}" srcOrd="0" destOrd="0" parTransId="{4575AEFB-7BE8-46F6-8CF1-6FD593089A50}" sibTransId="{C2BD0E60-56D7-44D1-8DA4-FC2AD6C8CF88}"/>
    <dgm:cxn modelId="{0C64F67C-66AE-4E3E-8563-98AB425DCF5D}" type="presOf" srcId="{4FC95A38-15F6-4FBA-A7B7-9A172E2554CE}" destId="{1DFDB59C-0254-40B9-825C-C805BD9194A5}" srcOrd="0" destOrd="0" presId="urn:microsoft.com/office/officeart/2005/8/layout/vList5"/>
    <dgm:cxn modelId="{BB1380AE-ABE7-42FE-ACE9-82FE083FD300}" type="presOf" srcId="{A89FDC97-AE54-4C58-982A-D90AA06DC741}" destId="{3DD1ACEB-7677-4442-8FBA-7C35A97D1ACF}" srcOrd="0" destOrd="0" presId="urn:microsoft.com/office/officeart/2005/8/layout/vList5"/>
    <dgm:cxn modelId="{A4A312B4-6729-42A1-B32C-065F3A80F507}" type="presOf" srcId="{5A1B5319-CFA6-411D-8611-D61B1FD5425D}" destId="{7F8CE1D6-42AE-4CD3-9AE5-190CA01A8F6D}" srcOrd="0" destOrd="0" presId="urn:microsoft.com/office/officeart/2005/8/layout/vList5"/>
    <dgm:cxn modelId="{175E09B6-295E-4211-A510-6C3D5832E0F2}" type="presOf" srcId="{A516621A-2D46-4AED-8E28-810F708CEF75}" destId="{FBBC77BF-A4EA-416B-A71B-89C1402438FC}" srcOrd="0" destOrd="0" presId="urn:microsoft.com/office/officeart/2005/8/layout/vList5"/>
    <dgm:cxn modelId="{F2A2E8B6-EE68-42A4-8B6D-EE98327F71A3}" type="presOf" srcId="{BE200C17-BAC4-42D6-B9F7-4E3AD499CE7D}" destId="{4586BAB7-74ED-4005-A3A4-6D3A38E363C6}" srcOrd="0" destOrd="0" presId="urn:microsoft.com/office/officeart/2005/8/layout/vList5"/>
    <dgm:cxn modelId="{86B983D9-DF6D-4561-A3E7-41F2981383E0}" srcId="{622A86DA-57C7-4C25-9ADD-56F37F143B49}" destId="{4FC95A38-15F6-4FBA-A7B7-9A172E2554CE}" srcOrd="0" destOrd="0" parTransId="{717473E0-19E7-4334-9BB5-685473193E86}" sibTransId="{C3EE46D6-C7FD-4056-BCEC-9C1D99FCFDEC}"/>
    <dgm:cxn modelId="{0D3304E9-F1A5-44A1-8604-A3F48DE1EF22}" srcId="{A89FDC97-AE54-4C58-982A-D90AA06DC741}" destId="{622A86DA-57C7-4C25-9ADD-56F37F143B49}" srcOrd="0" destOrd="0" parTransId="{0B3CE902-3BB3-4C52-AD19-17AD16A453F8}" sibTransId="{1EC20926-AEE9-4C6F-8924-56FB67B33CD9}"/>
    <dgm:cxn modelId="{68F2D6F8-5A39-41DD-867B-AC50500001EF}" srcId="{A89FDC97-AE54-4C58-982A-D90AA06DC741}" destId="{A516621A-2D46-4AED-8E28-810F708CEF75}" srcOrd="1" destOrd="0" parTransId="{A0507651-76CE-4BE0-9DE5-ACBB58E28017}" sibTransId="{CAD9FFEF-8A37-4004-98A4-7D9A12714B73}"/>
    <dgm:cxn modelId="{6152AA0A-5D54-475A-B7E6-6769D3370499}" type="presParOf" srcId="{3DD1ACEB-7677-4442-8FBA-7C35A97D1ACF}" destId="{E064BD6A-5349-47EE-9139-5718A46D5A7E}" srcOrd="0" destOrd="0" presId="urn:microsoft.com/office/officeart/2005/8/layout/vList5"/>
    <dgm:cxn modelId="{09ADA586-B42A-41A5-AA26-6F721ADE9753}" type="presParOf" srcId="{E064BD6A-5349-47EE-9139-5718A46D5A7E}" destId="{05A22FE7-C614-480B-8432-C70F657B6686}" srcOrd="0" destOrd="0" presId="urn:microsoft.com/office/officeart/2005/8/layout/vList5"/>
    <dgm:cxn modelId="{6B2267B1-EA7A-4A63-A85F-1B90203359EE}" type="presParOf" srcId="{E064BD6A-5349-47EE-9139-5718A46D5A7E}" destId="{1DFDB59C-0254-40B9-825C-C805BD9194A5}" srcOrd="1" destOrd="0" presId="urn:microsoft.com/office/officeart/2005/8/layout/vList5"/>
    <dgm:cxn modelId="{9C79AC09-5281-47B7-BB4A-778A4272931D}" type="presParOf" srcId="{3DD1ACEB-7677-4442-8FBA-7C35A97D1ACF}" destId="{0F102540-AE4B-4753-8EC9-3CC738C6E60C}" srcOrd="1" destOrd="0" presId="urn:microsoft.com/office/officeart/2005/8/layout/vList5"/>
    <dgm:cxn modelId="{593B184C-CD93-4299-B8CA-639D9BFF7C46}" type="presParOf" srcId="{3DD1ACEB-7677-4442-8FBA-7C35A97D1ACF}" destId="{720364F2-BB45-4D0E-AEBA-19A1F01AAB27}" srcOrd="2" destOrd="0" presId="urn:microsoft.com/office/officeart/2005/8/layout/vList5"/>
    <dgm:cxn modelId="{C49E5837-795D-409B-8BC7-F49EF908C988}" type="presParOf" srcId="{720364F2-BB45-4D0E-AEBA-19A1F01AAB27}" destId="{FBBC77BF-A4EA-416B-A71B-89C1402438FC}" srcOrd="0" destOrd="0" presId="urn:microsoft.com/office/officeart/2005/8/layout/vList5"/>
    <dgm:cxn modelId="{1FB3B60A-2A31-45FF-A620-BB35999E269A}" type="presParOf" srcId="{720364F2-BB45-4D0E-AEBA-19A1F01AAB27}" destId="{7F8CE1D6-42AE-4CD3-9AE5-190CA01A8F6D}" srcOrd="1" destOrd="0" presId="urn:microsoft.com/office/officeart/2005/8/layout/vList5"/>
    <dgm:cxn modelId="{7573705C-3CDB-4C27-9B03-3EAA914D7235}" type="presParOf" srcId="{3DD1ACEB-7677-4442-8FBA-7C35A97D1ACF}" destId="{FECFB1E7-D676-4668-B9BB-F365C2C31182}" srcOrd="3" destOrd="0" presId="urn:microsoft.com/office/officeart/2005/8/layout/vList5"/>
    <dgm:cxn modelId="{BCA45991-915F-4CA7-870C-37854CD3BBAD}" type="presParOf" srcId="{3DD1ACEB-7677-4442-8FBA-7C35A97D1ACF}" destId="{6327CEB6-1467-4DF1-B10F-064F1D6A3FBA}" srcOrd="4" destOrd="0" presId="urn:microsoft.com/office/officeart/2005/8/layout/vList5"/>
    <dgm:cxn modelId="{E88EF940-5469-4E25-81EF-C4DCCC2187A5}" type="presParOf" srcId="{6327CEB6-1467-4DF1-B10F-064F1D6A3FBA}" destId="{4586BAB7-74ED-4005-A3A4-6D3A38E363C6}" srcOrd="0" destOrd="0" presId="urn:microsoft.com/office/officeart/2005/8/layout/vList5"/>
    <dgm:cxn modelId="{D6BCD13C-A637-43C2-99A3-591E14A5D461}" type="presParOf" srcId="{6327CEB6-1467-4DF1-B10F-064F1D6A3FBA}" destId="{2AE2FA48-5C52-4DBA-B4AD-9974403016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5D1AFE-9A8F-4DDC-84F2-45A0419627C8}" type="doc">
      <dgm:prSet loTypeId="urn:microsoft.com/office/officeart/2005/8/layout/process4" loCatId="process" qsTypeId="urn:microsoft.com/office/officeart/2005/8/quickstyle/3d2" qsCatId="3D" csTypeId="urn:microsoft.com/office/officeart/2005/8/colors/accent1_2" csCatId="accent1" phldr="1"/>
      <dgm:spPr/>
      <dgm:t>
        <a:bodyPr/>
        <a:lstStyle/>
        <a:p>
          <a:endParaRPr lang="en-US"/>
        </a:p>
      </dgm:t>
    </dgm:pt>
    <dgm:pt modelId="{DBE677C0-6A0F-4155-AADA-9C0AF7361F64}">
      <dgm:prSet/>
      <dgm:spPr/>
      <dgm:t>
        <a:bodyPr/>
        <a:lstStyle/>
        <a:p>
          <a:pPr rtl="0"/>
          <a:r>
            <a:rPr lang="en-US" dirty="0"/>
            <a:t>Applies to </a:t>
          </a:r>
          <a:r>
            <a:rPr lang="en-US" u="sng" dirty="0"/>
            <a:t>employee benefit plans</a:t>
          </a:r>
          <a:r>
            <a:rPr lang="en-US" u="none" dirty="0"/>
            <a:t> </a:t>
          </a:r>
          <a:r>
            <a:rPr lang="en-US" dirty="0"/>
            <a:t>sponsored by </a:t>
          </a:r>
          <a:r>
            <a:rPr lang="en-US" i="1" u="sng" dirty="0"/>
            <a:t>private sector</a:t>
          </a:r>
          <a:r>
            <a:rPr lang="en-US" dirty="0"/>
            <a:t> employers and/or unions</a:t>
          </a:r>
        </a:p>
      </dgm:t>
    </dgm:pt>
    <dgm:pt modelId="{A319CC77-A655-43CF-9F9A-5CD0FA7A0DAD}" type="parTrans" cxnId="{06569F3F-E9BE-4BCD-9572-386C343CC5C0}">
      <dgm:prSet/>
      <dgm:spPr/>
      <dgm:t>
        <a:bodyPr/>
        <a:lstStyle/>
        <a:p>
          <a:endParaRPr lang="en-US"/>
        </a:p>
      </dgm:t>
    </dgm:pt>
    <dgm:pt modelId="{92786160-356F-4251-AE21-F29DD8687397}" type="sibTrans" cxnId="{06569F3F-E9BE-4BCD-9572-386C343CC5C0}">
      <dgm:prSet/>
      <dgm:spPr/>
      <dgm:t>
        <a:bodyPr/>
        <a:lstStyle/>
        <a:p>
          <a:endParaRPr lang="en-US"/>
        </a:p>
      </dgm:t>
    </dgm:pt>
    <dgm:pt modelId="{91594531-3C54-4A1F-AF61-EC7C6C3E87AD}">
      <dgm:prSet/>
      <dgm:spPr>
        <a:solidFill>
          <a:schemeClr val="accent1">
            <a:lumMod val="20000"/>
            <a:lumOff val="80000"/>
            <a:alpha val="90000"/>
          </a:schemeClr>
        </a:solidFill>
      </dgm:spPr>
      <dgm:t>
        <a:bodyPr/>
        <a:lstStyle/>
        <a:p>
          <a:pPr rtl="0"/>
          <a:r>
            <a:rPr lang="en-US" dirty="0"/>
            <a:t>NOT government plans </a:t>
          </a:r>
        </a:p>
      </dgm:t>
    </dgm:pt>
    <dgm:pt modelId="{C2DF2AA0-3B21-48B7-9396-CF764E254B9C}" type="parTrans" cxnId="{832114F4-19E5-4C55-A9C0-54E3C60A18BF}">
      <dgm:prSet/>
      <dgm:spPr/>
      <dgm:t>
        <a:bodyPr/>
        <a:lstStyle/>
        <a:p>
          <a:endParaRPr lang="en-US"/>
        </a:p>
      </dgm:t>
    </dgm:pt>
    <dgm:pt modelId="{E7D0F769-E8BF-4FBE-98B4-C28F625DDF7D}" type="sibTrans" cxnId="{832114F4-19E5-4C55-A9C0-54E3C60A18BF}">
      <dgm:prSet/>
      <dgm:spPr/>
      <dgm:t>
        <a:bodyPr/>
        <a:lstStyle/>
        <a:p>
          <a:endParaRPr lang="en-US"/>
        </a:p>
      </dgm:t>
    </dgm:pt>
    <dgm:pt modelId="{EED52FDE-F589-4258-BF26-0593F590A834}">
      <dgm:prSet/>
      <dgm:spPr>
        <a:solidFill>
          <a:schemeClr val="accent1">
            <a:lumMod val="20000"/>
            <a:lumOff val="80000"/>
            <a:alpha val="90000"/>
          </a:schemeClr>
        </a:solidFill>
      </dgm:spPr>
      <dgm:t>
        <a:bodyPr/>
        <a:lstStyle/>
        <a:p>
          <a:pPr rtl="0"/>
          <a:r>
            <a:rPr lang="en-US" dirty="0"/>
            <a:t>NOT church plans</a:t>
          </a:r>
        </a:p>
      </dgm:t>
    </dgm:pt>
    <dgm:pt modelId="{2B7B5A60-4AD8-4FD7-AB8B-3591332A445E}" type="parTrans" cxnId="{2E1D9E02-B876-4862-964B-0CD7F4C8A235}">
      <dgm:prSet/>
      <dgm:spPr/>
      <dgm:t>
        <a:bodyPr/>
        <a:lstStyle/>
        <a:p>
          <a:endParaRPr lang="en-US"/>
        </a:p>
      </dgm:t>
    </dgm:pt>
    <dgm:pt modelId="{BFF058EC-9EF4-400C-A909-00588ED74E09}" type="sibTrans" cxnId="{2E1D9E02-B876-4862-964B-0CD7F4C8A235}">
      <dgm:prSet/>
      <dgm:spPr/>
      <dgm:t>
        <a:bodyPr/>
        <a:lstStyle/>
        <a:p>
          <a:endParaRPr lang="en-US"/>
        </a:p>
      </dgm:t>
    </dgm:pt>
    <dgm:pt modelId="{8144787A-9E22-4F16-972D-8DCAAAFD1722}">
      <dgm:prSet/>
      <dgm:spPr>
        <a:solidFill>
          <a:schemeClr val="accent1">
            <a:lumMod val="20000"/>
            <a:lumOff val="80000"/>
            <a:alpha val="90000"/>
          </a:schemeClr>
        </a:solidFill>
      </dgm:spPr>
      <dgm:t>
        <a:bodyPr/>
        <a:lstStyle/>
        <a:p>
          <a:pPr rtl="0"/>
          <a:r>
            <a:rPr lang="en-US" dirty="0"/>
            <a:t>Other exclusions may apply</a:t>
          </a:r>
        </a:p>
      </dgm:t>
    </dgm:pt>
    <dgm:pt modelId="{0FAA6490-F821-4FC9-8E45-BDBBA2ACA369}" type="parTrans" cxnId="{EFF6FA8E-2CB3-4EAB-9D45-8E20098002B6}">
      <dgm:prSet/>
      <dgm:spPr/>
      <dgm:t>
        <a:bodyPr/>
        <a:lstStyle/>
        <a:p>
          <a:endParaRPr lang="en-US"/>
        </a:p>
      </dgm:t>
    </dgm:pt>
    <dgm:pt modelId="{D9C56EE2-E5EB-433D-B5B9-FCB1EB9779B6}" type="sibTrans" cxnId="{EFF6FA8E-2CB3-4EAB-9D45-8E20098002B6}">
      <dgm:prSet/>
      <dgm:spPr/>
      <dgm:t>
        <a:bodyPr/>
        <a:lstStyle/>
        <a:p>
          <a:endParaRPr lang="en-US"/>
        </a:p>
      </dgm:t>
    </dgm:pt>
    <dgm:pt modelId="{CC6C258E-0E66-43BE-8B72-E5C09EFE9613}">
      <dgm:prSet custT="1"/>
      <dgm:spPr>
        <a:gradFill rotWithShape="0">
          <a:gsLst>
            <a:gs pos="0">
              <a:srgbClr val="B31166">
                <a:hueOff val="0"/>
                <a:satOff val="0"/>
                <a:lumOff val="0"/>
                <a:alphaOff val="0"/>
                <a:tint val="98000"/>
                <a:lumMod val="114000"/>
              </a:srgbClr>
            </a:gs>
            <a:gs pos="100000">
              <a:srgbClr val="B31166">
                <a:hueOff val="0"/>
                <a:satOff val="0"/>
                <a:lumOff val="0"/>
                <a:alphaOff val="0"/>
                <a:shade val="90000"/>
                <a:lumMod val="84000"/>
              </a:srgb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gm:spPr>
      <dgm:t>
        <a:bodyPr spcFirstLastPara="0" vert="horz" wrap="square" lIns="170688" tIns="170688" rIns="170688" bIns="170688" numCol="1" spcCol="1270" anchor="ctr" anchorCtr="0"/>
        <a:lstStyle/>
        <a:p>
          <a:pPr marL="0" lvl="0" indent="0" algn="ctr" defTabSz="1066800" rtl="0">
            <a:lnSpc>
              <a:spcPct val="90000"/>
            </a:lnSpc>
            <a:spcBef>
              <a:spcPct val="0"/>
            </a:spcBef>
            <a:spcAft>
              <a:spcPct val="35000"/>
            </a:spcAft>
            <a:buNone/>
          </a:pPr>
          <a:r>
            <a:rPr lang="en-US" sz="2400" kern="1200" dirty="0">
              <a:solidFill>
                <a:prstClr val="white"/>
              </a:solidFill>
              <a:latin typeface="Century Gothic" panose="020B0502020202020204"/>
              <a:ea typeface="+mn-ea"/>
              <a:cs typeface="+mn-cs"/>
            </a:rPr>
            <a:t>Generally, ERISA allows the plan sponsor to decide whether to offer a plan and allows flexibility in the plan’s benefit design.</a:t>
          </a:r>
        </a:p>
      </dgm:t>
    </dgm:pt>
    <dgm:pt modelId="{8A3AC4CC-FC9B-47FD-8A7F-29D2D1870098}" type="parTrans" cxnId="{EB50D501-5A45-46B4-ABFC-6233ABD2EB0C}">
      <dgm:prSet/>
      <dgm:spPr/>
      <dgm:t>
        <a:bodyPr/>
        <a:lstStyle/>
        <a:p>
          <a:endParaRPr lang="en-US"/>
        </a:p>
      </dgm:t>
    </dgm:pt>
    <dgm:pt modelId="{83B0F590-B166-423C-A983-C1776FC3CFD9}" type="sibTrans" cxnId="{EB50D501-5A45-46B4-ABFC-6233ABD2EB0C}">
      <dgm:prSet/>
      <dgm:spPr/>
      <dgm:t>
        <a:bodyPr/>
        <a:lstStyle/>
        <a:p>
          <a:endParaRPr lang="en-US"/>
        </a:p>
      </dgm:t>
    </dgm:pt>
    <dgm:pt modelId="{9E013AAD-972A-415D-B2D9-36ABCEE89C29}" type="pres">
      <dgm:prSet presAssocID="{7A5D1AFE-9A8F-4DDC-84F2-45A0419627C8}" presName="Name0" presStyleCnt="0">
        <dgm:presLayoutVars>
          <dgm:dir/>
          <dgm:animLvl val="lvl"/>
          <dgm:resizeHandles val="exact"/>
        </dgm:presLayoutVars>
      </dgm:prSet>
      <dgm:spPr/>
    </dgm:pt>
    <dgm:pt modelId="{17D9B8D8-5C33-4CAF-A828-135DC7319FAA}" type="pres">
      <dgm:prSet presAssocID="{CC6C258E-0E66-43BE-8B72-E5C09EFE9613}" presName="boxAndChildren" presStyleCnt="0"/>
      <dgm:spPr/>
    </dgm:pt>
    <dgm:pt modelId="{596FF5F8-A269-4294-BEA7-0517FCDA080C}" type="pres">
      <dgm:prSet presAssocID="{CC6C258E-0E66-43BE-8B72-E5C09EFE9613}" presName="parentTextBox" presStyleLbl="node1" presStyleIdx="0" presStyleCnt="2"/>
      <dgm:spPr>
        <a:xfrm>
          <a:off x="0" y="2943407"/>
          <a:ext cx="7391400" cy="1931193"/>
        </a:xfrm>
        <a:prstGeom prst="rect">
          <a:avLst/>
        </a:prstGeom>
      </dgm:spPr>
    </dgm:pt>
    <dgm:pt modelId="{840AB31A-289D-4B4E-B6E6-7827ACF763F2}" type="pres">
      <dgm:prSet presAssocID="{92786160-356F-4251-AE21-F29DD8687397}" presName="sp" presStyleCnt="0"/>
      <dgm:spPr/>
    </dgm:pt>
    <dgm:pt modelId="{5FBAD819-1C0E-44EF-B488-26F0C521B40F}" type="pres">
      <dgm:prSet presAssocID="{DBE677C0-6A0F-4155-AADA-9C0AF7361F64}" presName="arrowAndChildren" presStyleCnt="0"/>
      <dgm:spPr/>
    </dgm:pt>
    <dgm:pt modelId="{84443835-0456-4A18-AC43-0791DA433684}" type="pres">
      <dgm:prSet presAssocID="{DBE677C0-6A0F-4155-AADA-9C0AF7361F64}" presName="parentTextArrow" presStyleLbl="node1" presStyleIdx="0" presStyleCnt="2"/>
      <dgm:spPr/>
    </dgm:pt>
    <dgm:pt modelId="{E0954ED0-DEAA-423C-B39E-4E620409A3F5}" type="pres">
      <dgm:prSet presAssocID="{DBE677C0-6A0F-4155-AADA-9C0AF7361F64}" presName="arrow" presStyleLbl="node1" presStyleIdx="1" presStyleCnt="2"/>
      <dgm:spPr/>
    </dgm:pt>
    <dgm:pt modelId="{56950F4B-6EF0-4046-BDB4-3B03B8687FE9}" type="pres">
      <dgm:prSet presAssocID="{DBE677C0-6A0F-4155-AADA-9C0AF7361F64}" presName="descendantArrow" presStyleCnt="0"/>
      <dgm:spPr/>
    </dgm:pt>
    <dgm:pt modelId="{6CDCC6D1-0836-414B-AC3F-78537AC91B2D}" type="pres">
      <dgm:prSet presAssocID="{91594531-3C54-4A1F-AF61-EC7C6C3E87AD}" presName="childTextArrow" presStyleLbl="fgAccFollowNode1" presStyleIdx="0" presStyleCnt="3">
        <dgm:presLayoutVars>
          <dgm:bulletEnabled val="1"/>
        </dgm:presLayoutVars>
      </dgm:prSet>
      <dgm:spPr/>
    </dgm:pt>
    <dgm:pt modelId="{0AA41BCB-15F9-4924-BA5F-1DE8FEF64241}" type="pres">
      <dgm:prSet presAssocID="{EED52FDE-F589-4258-BF26-0593F590A834}" presName="childTextArrow" presStyleLbl="fgAccFollowNode1" presStyleIdx="1" presStyleCnt="3">
        <dgm:presLayoutVars>
          <dgm:bulletEnabled val="1"/>
        </dgm:presLayoutVars>
      </dgm:prSet>
      <dgm:spPr/>
    </dgm:pt>
    <dgm:pt modelId="{602A488D-4BF3-435C-B3DC-6557B2DBF620}" type="pres">
      <dgm:prSet presAssocID="{8144787A-9E22-4F16-972D-8DCAAAFD1722}" presName="childTextArrow" presStyleLbl="fgAccFollowNode1" presStyleIdx="2" presStyleCnt="3">
        <dgm:presLayoutVars>
          <dgm:bulletEnabled val="1"/>
        </dgm:presLayoutVars>
      </dgm:prSet>
      <dgm:spPr/>
    </dgm:pt>
  </dgm:ptLst>
  <dgm:cxnLst>
    <dgm:cxn modelId="{EB50D501-5A45-46B4-ABFC-6233ABD2EB0C}" srcId="{7A5D1AFE-9A8F-4DDC-84F2-45A0419627C8}" destId="{CC6C258E-0E66-43BE-8B72-E5C09EFE9613}" srcOrd="1" destOrd="0" parTransId="{8A3AC4CC-FC9B-47FD-8A7F-29D2D1870098}" sibTransId="{83B0F590-B166-423C-A983-C1776FC3CFD9}"/>
    <dgm:cxn modelId="{2E1D9E02-B876-4862-964B-0CD7F4C8A235}" srcId="{DBE677C0-6A0F-4155-AADA-9C0AF7361F64}" destId="{EED52FDE-F589-4258-BF26-0593F590A834}" srcOrd="1" destOrd="0" parTransId="{2B7B5A60-4AD8-4FD7-AB8B-3591332A445E}" sibTransId="{BFF058EC-9EF4-400C-A909-00588ED74E09}"/>
    <dgm:cxn modelId="{75E0CE37-8A41-47F5-9A4C-F26B6350A1EF}" type="presOf" srcId="{8144787A-9E22-4F16-972D-8DCAAAFD1722}" destId="{602A488D-4BF3-435C-B3DC-6557B2DBF620}" srcOrd="0" destOrd="0" presId="urn:microsoft.com/office/officeart/2005/8/layout/process4"/>
    <dgm:cxn modelId="{06569F3F-E9BE-4BCD-9572-386C343CC5C0}" srcId="{7A5D1AFE-9A8F-4DDC-84F2-45A0419627C8}" destId="{DBE677C0-6A0F-4155-AADA-9C0AF7361F64}" srcOrd="0" destOrd="0" parTransId="{A319CC77-A655-43CF-9F9A-5CD0FA7A0DAD}" sibTransId="{92786160-356F-4251-AE21-F29DD8687397}"/>
    <dgm:cxn modelId="{8CD22A49-AB69-42EB-89BB-3817665B7FBA}" type="presOf" srcId="{91594531-3C54-4A1F-AF61-EC7C6C3E87AD}" destId="{6CDCC6D1-0836-414B-AC3F-78537AC91B2D}" srcOrd="0" destOrd="0" presId="urn:microsoft.com/office/officeart/2005/8/layout/process4"/>
    <dgm:cxn modelId="{B4CCAB84-144E-4423-99E2-BA4A8FFF1727}" type="presOf" srcId="{DBE677C0-6A0F-4155-AADA-9C0AF7361F64}" destId="{84443835-0456-4A18-AC43-0791DA433684}" srcOrd="0" destOrd="0" presId="urn:microsoft.com/office/officeart/2005/8/layout/process4"/>
    <dgm:cxn modelId="{EFF6FA8E-2CB3-4EAB-9D45-8E20098002B6}" srcId="{DBE677C0-6A0F-4155-AADA-9C0AF7361F64}" destId="{8144787A-9E22-4F16-972D-8DCAAAFD1722}" srcOrd="2" destOrd="0" parTransId="{0FAA6490-F821-4FC9-8E45-BDBBA2ACA369}" sibTransId="{D9C56EE2-E5EB-433D-B5B9-FCB1EB9779B6}"/>
    <dgm:cxn modelId="{F2B39D8F-D228-4352-A631-B5E58ED3D151}" type="presOf" srcId="{CC6C258E-0E66-43BE-8B72-E5C09EFE9613}" destId="{596FF5F8-A269-4294-BEA7-0517FCDA080C}" srcOrd="0" destOrd="0" presId="urn:microsoft.com/office/officeart/2005/8/layout/process4"/>
    <dgm:cxn modelId="{B6452CA9-3B91-4128-8AC3-D266B1FC266F}" type="presOf" srcId="{7A5D1AFE-9A8F-4DDC-84F2-45A0419627C8}" destId="{9E013AAD-972A-415D-B2D9-36ABCEE89C29}" srcOrd="0" destOrd="0" presId="urn:microsoft.com/office/officeart/2005/8/layout/process4"/>
    <dgm:cxn modelId="{D1A973AC-A50C-4A05-98B7-2BF6F1DB87E5}" type="presOf" srcId="{DBE677C0-6A0F-4155-AADA-9C0AF7361F64}" destId="{E0954ED0-DEAA-423C-B39E-4E620409A3F5}" srcOrd="1" destOrd="0" presId="urn:microsoft.com/office/officeart/2005/8/layout/process4"/>
    <dgm:cxn modelId="{832114F4-19E5-4C55-A9C0-54E3C60A18BF}" srcId="{DBE677C0-6A0F-4155-AADA-9C0AF7361F64}" destId="{91594531-3C54-4A1F-AF61-EC7C6C3E87AD}" srcOrd="0" destOrd="0" parTransId="{C2DF2AA0-3B21-48B7-9396-CF764E254B9C}" sibTransId="{E7D0F769-E8BF-4FBE-98B4-C28F625DDF7D}"/>
    <dgm:cxn modelId="{85A614FA-0A9E-4C2E-B391-96B128E13F33}" type="presOf" srcId="{EED52FDE-F589-4258-BF26-0593F590A834}" destId="{0AA41BCB-15F9-4924-BA5F-1DE8FEF64241}" srcOrd="0" destOrd="0" presId="urn:microsoft.com/office/officeart/2005/8/layout/process4"/>
    <dgm:cxn modelId="{7134C9F8-79EE-4196-AFF0-788B734AE9D7}" type="presParOf" srcId="{9E013AAD-972A-415D-B2D9-36ABCEE89C29}" destId="{17D9B8D8-5C33-4CAF-A828-135DC7319FAA}" srcOrd="0" destOrd="0" presId="urn:microsoft.com/office/officeart/2005/8/layout/process4"/>
    <dgm:cxn modelId="{CD9855B3-BDC3-472E-9825-458BC5E704FD}" type="presParOf" srcId="{17D9B8D8-5C33-4CAF-A828-135DC7319FAA}" destId="{596FF5F8-A269-4294-BEA7-0517FCDA080C}" srcOrd="0" destOrd="0" presId="urn:microsoft.com/office/officeart/2005/8/layout/process4"/>
    <dgm:cxn modelId="{3C7E8226-0B73-4DE9-85DB-257D1B957D8E}" type="presParOf" srcId="{9E013AAD-972A-415D-B2D9-36ABCEE89C29}" destId="{840AB31A-289D-4B4E-B6E6-7827ACF763F2}" srcOrd="1" destOrd="0" presId="urn:microsoft.com/office/officeart/2005/8/layout/process4"/>
    <dgm:cxn modelId="{D0275E18-4AA2-4B82-A69F-8C9E511ED268}" type="presParOf" srcId="{9E013AAD-972A-415D-B2D9-36ABCEE89C29}" destId="{5FBAD819-1C0E-44EF-B488-26F0C521B40F}" srcOrd="2" destOrd="0" presId="urn:microsoft.com/office/officeart/2005/8/layout/process4"/>
    <dgm:cxn modelId="{CDEECA90-8B9F-4A97-9FEE-466E8C79FE65}" type="presParOf" srcId="{5FBAD819-1C0E-44EF-B488-26F0C521B40F}" destId="{84443835-0456-4A18-AC43-0791DA433684}" srcOrd="0" destOrd="0" presId="urn:microsoft.com/office/officeart/2005/8/layout/process4"/>
    <dgm:cxn modelId="{2EB5066A-6D4D-49CA-A2A9-7ABFE0EE3CF2}" type="presParOf" srcId="{5FBAD819-1C0E-44EF-B488-26F0C521B40F}" destId="{E0954ED0-DEAA-423C-B39E-4E620409A3F5}" srcOrd="1" destOrd="0" presId="urn:microsoft.com/office/officeart/2005/8/layout/process4"/>
    <dgm:cxn modelId="{4C7238F9-5BD4-48F8-9A64-C96A7F4AC757}" type="presParOf" srcId="{5FBAD819-1C0E-44EF-B488-26F0C521B40F}" destId="{56950F4B-6EF0-4046-BDB4-3B03B8687FE9}" srcOrd="2" destOrd="0" presId="urn:microsoft.com/office/officeart/2005/8/layout/process4"/>
    <dgm:cxn modelId="{DC8C29E8-6A49-4368-BCAB-97211725F451}" type="presParOf" srcId="{56950F4B-6EF0-4046-BDB4-3B03B8687FE9}" destId="{6CDCC6D1-0836-414B-AC3F-78537AC91B2D}" srcOrd="0" destOrd="0" presId="urn:microsoft.com/office/officeart/2005/8/layout/process4"/>
    <dgm:cxn modelId="{C46EC78C-E356-449C-B915-6C2108AF024F}" type="presParOf" srcId="{56950F4B-6EF0-4046-BDB4-3B03B8687FE9}" destId="{0AA41BCB-15F9-4924-BA5F-1DE8FEF64241}" srcOrd="1" destOrd="0" presId="urn:microsoft.com/office/officeart/2005/8/layout/process4"/>
    <dgm:cxn modelId="{819DAFD7-1575-44B2-A203-CDA91CF2883D}" type="presParOf" srcId="{56950F4B-6EF0-4046-BDB4-3B03B8687FE9}" destId="{602A488D-4BF3-435C-B3DC-6557B2DBF620}" srcOrd="2"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E7370D-E367-4A52-9591-BFC18E17F6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646FEA-0D55-4FAA-B573-E321D4155162}">
      <dgm:prSet custT="1"/>
      <dgm:spPr>
        <a:solidFill>
          <a:srgbClr val="3333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kumimoji="0" lang="en-US" sz="3600" kern="1200" dirty="0">
              <a:ln w="6350">
                <a:solidFill>
                  <a:schemeClr val="accent1">
                    <a:shade val="43000"/>
                  </a:schemeClr>
                </a:solidFill>
              </a:ln>
              <a:solidFill>
                <a:schemeClr val="bg1">
                  <a:lumMod val="10000"/>
                  <a:lumOff val="90000"/>
                </a:schemeClr>
              </a:solidFill>
              <a:effectLst>
                <a:outerShdw blurRad="26000" dist="26000" dir="14500000" algn="tl" rotWithShape="0">
                  <a:srgbClr val="000000">
                    <a:alpha val="40000"/>
                  </a:srgbClr>
                </a:outerShdw>
              </a:effectLst>
              <a:latin typeface="Berlin Sans FB" panose="020E0602020502020306" pitchFamily="34" charset="0"/>
              <a:ea typeface="+mj-ea"/>
              <a:cs typeface="+mj-cs"/>
            </a:rPr>
            <a:t>A Few Basic Things a Group Health Plan Must Have:</a:t>
          </a:r>
        </a:p>
      </dgm:t>
      <dgm:extLst>
        <a:ext uri="{E40237B7-FDA0-4F09-8148-C483321AD2D9}">
          <dgm14:cNvPr xmlns:dgm14="http://schemas.microsoft.com/office/drawing/2010/diagram" id="0" name="" descr="A Few Basic Things a Group Health Plan Must Have:&#10;"/>
        </a:ext>
      </dgm:extLst>
    </dgm:pt>
    <dgm:pt modelId="{DE20C011-5A72-4E75-9BC0-B7DD57C4943D}" type="parTrans" cxnId="{7FEDBC09-AC88-427E-88EF-617B34C5D8D4}">
      <dgm:prSet/>
      <dgm:spPr/>
      <dgm:t>
        <a:bodyPr/>
        <a:lstStyle/>
        <a:p>
          <a:endParaRPr lang="en-US"/>
        </a:p>
      </dgm:t>
    </dgm:pt>
    <dgm:pt modelId="{5D217652-470D-4139-A31E-5209D3F6431B}" type="sibTrans" cxnId="{7FEDBC09-AC88-427E-88EF-617B34C5D8D4}">
      <dgm:prSet/>
      <dgm:spPr/>
      <dgm:t>
        <a:bodyPr/>
        <a:lstStyle/>
        <a:p>
          <a:endParaRPr lang="en-US"/>
        </a:p>
      </dgm:t>
    </dgm:pt>
    <dgm:pt modelId="{2A22B29B-1CEA-43FE-A0D6-20D16D8AE91A}">
      <dgm:prSet custT="1"/>
      <dgm:spPr/>
      <dgm:t>
        <a:bodyPr/>
        <a:lstStyle/>
        <a:p>
          <a:pPr marL="457200" indent="-223838" defTabSz="889000" rtl="0">
            <a:lnSpc>
              <a:spcPct val="90000"/>
            </a:lnSpc>
            <a:spcBef>
              <a:spcPct val="0"/>
            </a:spcBef>
            <a:spcAft>
              <a:spcPct val="20000"/>
            </a:spcAft>
            <a:buNone/>
          </a:pPr>
          <a:r>
            <a:rPr lang="en-US" sz="2400" dirty="0">
              <a:solidFill>
                <a:srgbClr val="002060"/>
              </a:solidFill>
            </a:rPr>
            <a:t>A named Fiduciary </a:t>
          </a:r>
        </a:p>
      </dgm:t>
    </dgm:pt>
    <dgm:pt modelId="{F1B8DD0E-AF12-4CA7-BAC6-8BD4B5A2D1BD}" type="parTrans" cxnId="{62B4723D-7819-4B8B-8ECF-2C470E722042}">
      <dgm:prSet/>
      <dgm:spPr/>
      <dgm:t>
        <a:bodyPr/>
        <a:lstStyle/>
        <a:p>
          <a:endParaRPr lang="en-US"/>
        </a:p>
      </dgm:t>
    </dgm:pt>
    <dgm:pt modelId="{BAEF7273-00B4-452E-BCB3-78A0F8AE2947}" type="sibTrans" cxnId="{62B4723D-7819-4B8B-8ECF-2C470E722042}">
      <dgm:prSet/>
      <dgm:spPr/>
      <dgm:t>
        <a:bodyPr/>
        <a:lstStyle/>
        <a:p>
          <a:endParaRPr lang="en-US"/>
        </a:p>
      </dgm:t>
    </dgm:pt>
    <dgm:pt modelId="{6C66A724-04AD-4602-AB78-A817BE2A453B}">
      <dgm:prSet custT="1"/>
      <dgm:spPr/>
      <dgm:t>
        <a:bodyPr/>
        <a:lstStyle/>
        <a:p>
          <a:pPr marL="457200" indent="-223838" defTabSz="889000" rtl="0">
            <a:lnSpc>
              <a:spcPct val="90000"/>
            </a:lnSpc>
            <a:spcBef>
              <a:spcPct val="0"/>
            </a:spcBef>
            <a:spcAft>
              <a:spcPct val="20000"/>
            </a:spcAft>
            <a:buNone/>
          </a:pPr>
          <a:r>
            <a:rPr lang="en-US" sz="2400" dirty="0">
              <a:solidFill>
                <a:srgbClr val="002060"/>
              </a:solidFill>
            </a:rPr>
            <a:t>Reasonable claims &amp; appeals procedures</a:t>
          </a:r>
        </a:p>
      </dgm:t>
    </dgm:pt>
    <dgm:pt modelId="{D4C93A02-02B5-49BB-A49B-9D2698FBE568}" type="parTrans" cxnId="{301CEEEA-D988-4DCA-87FF-DF4D673FD1C5}">
      <dgm:prSet/>
      <dgm:spPr/>
      <dgm:t>
        <a:bodyPr/>
        <a:lstStyle/>
        <a:p>
          <a:endParaRPr lang="en-US"/>
        </a:p>
      </dgm:t>
    </dgm:pt>
    <dgm:pt modelId="{9EA42645-9B64-49E3-963D-006D4C06A212}" type="sibTrans" cxnId="{301CEEEA-D988-4DCA-87FF-DF4D673FD1C5}">
      <dgm:prSet/>
      <dgm:spPr/>
      <dgm:t>
        <a:bodyPr/>
        <a:lstStyle/>
        <a:p>
          <a:endParaRPr lang="en-US"/>
        </a:p>
      </dgm:t>
    </dgm:pt>
    <dgm:pt modelId="{92D5EFE4-16AE-43B7-A891-4554AC8BB7D6}">
      <dgm:prSet custT="1"/>
      <dgm:spPr/>
      <dgm:t>
        <a:bodyPr/>
        <a:lstStyle/>
        <a:p>
          <a:pPr marL="457200" marR="0" indent="-223838" algn="l" defTabSz="914400" rtl="0" eaLnBrk="1" fontAlgn="auto" latinLnBrk="0" hangingPunct="1">
            <a:lnSpc>
              <a:spcPct val="100000"/>
            </a:lnSpc>
            <a:spcBef>
              <a:spcPts val="0"/>
            </a:spcBef>
            <a:spcAft>
              <a:spcPts val="0"/>
            </a:spcAft>
            <a:buClrTx/>
            <a:buSzTx/>
            <a:buFontTx/>
            <a:buNone/>
            <a:tabLst/>
            <a:defRPr/>
          </a:pPr>
          <a:r>
            <a:rPr lang="en-US" sz="2400" dirty="0">
              <a:solidFill>
                <a:srgbClr val="002060"/>
              </a:solidFill>
            </a:rPr>
            <a:t>Fidelity bond (to protect against dishonesty) unless the plan is funded solely by general assets of plan sponsor</a:t>
          </a:r>
        </a:p>
        <a:p>
          <a:pPr marL="457200" indent="-223838" rtl="0"/>
          <a:endParaRPr lang="en-US" sz="2400" dirty="0">
            <a:solidFill>
              <a:schemeClr val="bg1"/>
            </a:solidFill>
          </a:endParaRPr>
        </a:p>
      </dgm:t>
    </dgm:pt>
    <dgm:pt modelId="{2808C952-5983-4B64-9BF1-4560FF23F00D}" type="parTrans" cxnId="{3BAF73F3-B2FE-4E54-B35E-56CB382D9297}">
      <dgm:prSet/>
      <dgm:spPr/>
      <dgm:t>
        <a:bodyPr/>
        <a:lstStyle/>
        <a:p>
          <a:endParaRPr lang="en-US"/>
        </a:p>
      </dgm:t>
    </dgm:pt>
    <dgm:pt modelId="{75DC11DD-2C22-4ED7-9A8C-14B9A295C9D1}" type="sibTrans" cxnId="{3BAF73F3-B2FE-4E54-B35E-56CB382D9297}">
      <dgm:prSet/>
      <dgm:spPr/>
      <dgm:t>
        <a:bodyPr/>
        <a:lstStyle/>
        <a:p>
          <a:endParaRPr lang="en-US"/>
        </a:p>
      </dgm:t>
    </dgm:pt>
    <dgm:pt modelId="{C81F0029-1803-4E34-B609-D83FA54EB70E}">
      <dgm:prSet custT="1"/>
      <dgm:spPr/>
      <dgm:t>
        <a:bodyPr/>
        <a:lstStyle/>
        <a:p>
          <a:pPr marL="457200" indent="-223838" defTabSz="889000" rtl="0">
            <a:lnSpc>
              <a:spcPct val="90000"/>
            </a:lnSpc>
            <a:spcBef>
              <a:spcPct val="0"/>
            </a:spcBef>
            <a:spcAft>
              <a:spcPct val="20000"/>
            </a:spcAft>
            <a:buNone/>
          </a:pPr>
          <a:endParaRPr lang="en-US" sz="2400" dirty="0">
            <a:solidFill>
              <a:srgbClr val="002060"/>
            </a:solidFill>
          </a:endParaRPr>
        </a:p>
      </dgm:t>
    </dgm:pt>
    <dgm:pt modelId="{04E7D0EF-2CC8-4A76-89DB-5E361117F3E0}" type="parTrans" cxnId="{E598B0F0-55FB-4C9A-9A40-5366BF57916D}">
      <dgm:prSet/>
      <dgm:spPr/>
      <dgm:t>
        <a:bodyPr/>
        <a:lstStyle/>
        <a:p>
          <a:endParaRPr lang="en-US"/>
        </a:p>
      </dgm:t>
    </dgm:pt>
    <dgm:pt modelId="{6A4B5620-2E7B-47D6-B81E-C67EEC7DEA11}" type="sibTrans" cxnId="{E598B0F0-55FB-4C9A-9A40-5366BF57916D}">
      <dgm:prSet/>
      <dgm:spPr/>
      <dgm:t>
        <a:bodyPr/>
        <a:lstStyle/>
        <a:p>
          <a:endParaRPr lang="en-US"/>
        </a:p>
      </dgm:t>
    </dgm:pt>
    <dgm:pt modelId="{2C496309-D9EF-482D-85D2-46C0CF334E3B}">
      <dgm:prSet custT="1"/>
      <dgm:spPr/>
      <dgm:t>
        <a:bodyPr/>
        <a:lstStyle/>
        <a:p>
          <a:pPr marL="457200" indent="-223838" defTabSz="889000" rtl="0">
            <a:lnSpc>
              <a:spcPct val="90000"/>
            </a:lnSpc>
            <a:spcBef>
              <a:spcPct val="0"/>
            </a:spcBef>
            <a:spcAft>
              <a:spcPct val="20000"/>
            </a:spcAft>
            <a:buNone/>
          </a:pPr>
          <a:endParaRPr lang="en-US" sz="2400" dirty="0">
            <a:solidFill>
              <a:srgbClr val="002060"/>
            </a:solidFill>
          </a:endParaRPr>
        </a:p>
      </dgm:t>
    </dgm:pt>
    <dgm:pt modelId="{3C42E010-FB03-44C8-AD72-0BBD17BB0D36}" type="parTrans" cxnId="{E25D37F3-D113-43B4-A18E-B6F1B990DA3F}">
      <dgm:prSet/>
      <dgm:spPr/>
      <dgm:t>
        <a:bodyPr/>
        <a:lstStyle/>
        <a:p>
          <a:endParaRPr lang="en-US"/>
        </a:p>
      </dgm:t>
    </dgm:pt>
    <dgm:pt modelId="{7525F4FF-8921-4997-A5E4-28CFC50F72EC}" type="sibTrans" cxnId="{E25D37F3-D113-43B4-A18E-B6F1B990DA3F}">
      <dgm:prSet/>
      <dgm:spPr/>
      <dgm:t>
        <a:bodyPr/>
        <a:lstStyle/>
        <a:p>
          <a:endParaRPr lang="en-US"/>
        </a:p>
      </dgm:t>
    </dgm:pt>
    <dgm:pt modelId="{E6141F7F-8BCD-45FF-A868-9AEC05A4CE1D}">
      <dgm:prSet custT="1"/>
      <dgm:spPr/>
      <dgm:t>
        <a:bodyPr/>
        <a:lstStyle/>
        <a:p>
          <a:pPr marL="457200" indent="-223838" defTabSz="889000" rtl="0">
            <a:lnSpc>
              <a:spcPct val="90000"/>
            </a:lnSpc>
            <a:spcBef>
              <a:spcPct val="0"/>
            </a:spcBef>
            <a:spcAft>
              <a:spcPct val="20000"/>
            </a:spcAft>
            <a:buNone/>
          </a:pPr>
          <a:r>
            <a:rPr lang="en-US" sz="2400" dirty="0">
              <a:solidFill>
                <a:srgbClr val="002060"/>
              </a:solidFill>
            </a:rPr>
            <a:t>A Summary Plan Description (SPD) provided to participants and beneficiaries</a:t>
          </a:r>
        </a:p>
      </dgm:t>
    </dgm:pt>
    <dgm:pt modelId="{1F942156-4B7E-4EEC-9212-872127FB4073}" type="parTrans" cxnId="{EEC0A13C-F62E-446B-BB59-3988795D546C}">
      <dgm:prSet/>
      <dgm:spPr/>
      <dgm:t>
        <a:bodyPr/>
        <a:lstStyle/>
        <a:p>
          <a:endParaRPr lang="en-US"/>
        </a:p>
      </dgm:t>
    </dgm:pt>
    <dgm:pt modelId="{1E704D55-96EF-4E8E-9AAD-D03B506D3E25}" type="sibTrans" cxnId="{EEC0A13C-F62E-446B-BB59-3988795D546C}">
      <dgm:prSet/>
      <dgm:spPr/>
      <dgm:t>
        <a:bodyPr/>
        <a:lstStyle/>
        <a:p>
          <a:endParaRPr lang="en-US"/>
        </a:p>
      </dgm:t>
    </dgm:pt>
    <dgm:pt modelId="{21F5330F-CCE3-4EBE-AF18-301469D7A21D}">
      <dgm:prSet custT="1"/>
      <dgm:spPr/>
      <dgm:t>
        <a:bodyPr/>
        <a:lstStyle/>
        <a:p>
          <a:pPr marL="163513" indent="0" defTabSz="889000" rtl="0">
            <a:lnSpc>
              <a:spcPct val="90000"/>
            </a:lnSpc>
            <a:spcBef>
              <a:spcPct val="0"/>
            </a:spcBef>
            <a:spcAft>
              <a:spcPct val="20000"/>
            </a:spcAft>
            <a:buNone/>
          </a:pPr>
          <a:r>
            <a:rPr lang="en-US" sz="2400" dirty="0">
              <a:solidFill>
                <a:srgbClr val="002060"/>
              </a:solidFill>
            </a:rPr>
            <a:t>Governing plan document(s) must comply with ERISA</a:t>
          </a:r>
        </a:p>
      </dgm:t>
      <dgm:extLst>
        <a:ext uri="{E40237B7-FDA0-4F09-8148-C483321AD2D9}">
          <dgm14:cNvPr xmlns:dgm14="http://schemas.microsoft.com/office/drawing/2010/diagram" id="0" name="" descr="A Few Basic Things a Group Health Plan Must Have:&#10;"/>
        </a:ext>
      </dgm:extLst>
    </dgm:pt>
    <dgm:pt modelId="{0C5C2B07-C996-4540-93FA-F5B1BFC6C97E}" type="parTrans" cxnId="{818ADB97-2BF8-4B0A-A271-3F90DED42BA7}">
      <dgm:prSet/>
      <dgm:spPr/>
      <dgm:t>
        <a:bodyPr/>
        <a:lstStyle/>
        <a:p>
          <a:endParaRPr lang="en-US"/>
        </a:p>
      </dgm:t>
    </dgm:pt>
    <dgm:pt modelId="{D88E48E5-4E67-4916-91A3-313DE716A597}" type="sibTrans" cxnId="{818ADB97-2BF8-4B0A-A271-3F90DED42BA7}">
      <dgm:prSet/>
      <dgm:spPr/>
      <dgm:t>
        <a:bodyPr/>
        <a:lstStyle/>
        <a:p>
          <a:endParaRPr lang="en-US"/>
        </a:p>
      </dgm:t>
    </dgm:pt>
    <dgm:pt modelId="{B72724B3-348C-431B-BF01-E7F3143B1B6A}">
      <dgm:prSet custT="1"/>
      <dgm:spPr/>
      <dgm:t>
        <a:bodyPr/>
        <a:lstStyle/>
        <a:p>
          <a:pPr marL="457200" indent="-223838" rtl="0"/>
          <a:endParaRPr lang="en-US" sz="2400" dirty="0">
            <a:solidFill>
              <a:schemeClr val="bg1"/>
            </a:solidFill>
          </a:endParaRPr>
        </a:p>
      </dgm:t>
    </dgm:pt>
    <dgm:pt modelId="{9177CBED-1CD5-4523-A86B-0A34F35AD83E}" type="parTrans" cxnId="{ECC7513A-CD30-4340-B701-AA0CC27F9D06}">
      <dgm:prSet/>
      <dgm:spPr/>
    </dgm:pt>
    <dgm:pt modelId="{16E237EB-8480-4ADC-84D7-C66C6668FA8A}" type="sibTrans" cxnId="{ECC7513A-CD30-4340-B701-AA0CC27F9D06}">
      <dgm:prSet/>
      <dgm:spPr/>
    </dgm:pt>
    <dgm:pt modelId="{1769BA13-674B-4207-80C2-8585083E1024}">
      <dgm:prSet custT="1"/>
      <dgm:spPr/>
      <dgm:t>
        <a:bodyPr/>
        <a:lstStyle/>
        <a:p>
          <a:pPr marL="163513" indent="0" defTabSz="889000" rtl="0">
            <a:lnSpc>
              <a:spcPct val="90000"/>
            </a:lnSpc>
            <a:spcBef>
              <a:spcPct val="0"/>
            </a:spcBef>
            <a:spcAft>
              <a:spcPct val="20000"/>
            </a:spcAft>
            <a:buNone/>
          </a:pPr>
          <a:endParaRPr lang="en-US" sz="2400" dirty="0">
            <a:solidFill>
              <a:srgbClr val="002060"/>
            </a:solidFill>
          </a:endParaRPr>
        </a:p>
      </dgm:t>
    </dgm:pt>
    <dgm:pt modelId="{864CD535-278A-441C-88D8-EE1F967D487D}" type="parTrans" cxnId="{5BA7AD6A-D7EF-4F29-8110-27662CC264CC}">
      <dgm:prSet/>
      <dgm:spPr/>
    </dgm:pt>
    <dgm:pt modelId="{A10ACC5F-CC98-4A15-9244-47DCB90E5B61}" type="sibTrans" cxnId="{5BA7AD6A-D7EF-4F29-8110-27662CC264CC}">
      <dgm:prSet/>
      <dgm:spPr/>
    </dgm:pt>
    <dgm:pt modelId="{9F3F5C4D-E075-4251-A4FE-604EF274C753}" type="pres">
      <dgm:prSet presAssocID="{BCE7370D-E367-4A52-9591-BFC18E17F604}" presName="linear" presStyleCnt="0">
        <dgm:presLayoutVars>
          <dgm:animLvl val="lvl"/>
          <dgm:resizeHandles val="exact"/>
        </dgm:presLayoutVars>
      </dgm:prSet>
      <dgm:spPr/>
    </dgm:pt>
    <dgm:pt modelId="{8E9CE1A6-E611-4BDC-BBD8-128E1AA4F1CF}" type="pres">
      <dgm:prSet presAssocID="{DA646FEA-0D55-4FAA-B573-E321D4155162}" presName="parentText" presStyleLbl="node1" presStyleIdx="0" presStyleCnt="1" custScaleX="98077" custScaleY="118693" custLinFactNeighborX="-27" custLinFactNeighborY="-9374">
        <dgm:presLayoutVars>
          <dgm:chMax val="0"/>
          <dgm:bulletEnabled val="1"/>
        </dgm:presLayoutVars>
      </dgm:prSet>
      <dgm:spPr/>
    </dgm:pt>
    <dgm:pt modelId="{E4C27E2B-4E42-4BAB-BBDB-6219C9EE6BEC}" type="pres">
      <dgm:prSet presAssocID="{DA646FEA-0D55-4FAA-B573-E321D4155162}" presName="childText" presStyleLbl="revTx" presStyleIdx="0" presStyleCnt="1" custScaleY="111027" custLinFactNeighborX="9163">
        <dgm:presLayoutVars>
          <dgm:bulletEnabled val="1"/>
        </dgm:presLayoutVars>
      </dgm:prSet>
      <dgm:spPr/>
    </dgm:pt>
  </dgm:ptLst>
  <dgm:cxnLst>
    <dgm:cxn modelId="{FD941C03-E4C7-4BAA-BCC6-30ADDF482B3E}" type="presOf" srcId="{E6141F7F-8BCD-45FF-A868-9AEC05A4CE1D}" destId="{E4C27E2B-4E42-4BAB-BBDB-6219C9EE6BEC}" srcOrd="0" destOrd="2" presId="urn:microsoft.com/office/officeart/2005/8/layout/vList2"/>
    <dgm:cxn modelId="{BC610A07-6EF6-46A2-B166-2CBEC95C6595}" type="presOf" srcId="{6C66A724-04AD-4602-AB78-A817BE2A453B}" destId="{E4C27E2B-4E42-4BAB-BBDB-6219C9EE6BEC}" srcOrd="0" destOrd="6" presId="urn:microsoft.com/office/officeart/2005/8/layout/vList2"/>
    <dgm:cxn modelId="{7FEDBC09-AC88-427E-88EF-617B34C5D8D4}" srcId="{BCE7370D-E367-4A52-9591-BFC18E17F604}" destId="{DA646FEA-0D55-4FAA-B573-E321D4155162}" srcOrd="0" destOrd="0" parTransId="{DE20C011-5A72-4E75-9BC0-B7DD57C4943D}" sibTransId="{5D217652-470D-4139-A31E-5209D3F6431B}"/>
    <dgm:cxn modelId="{1C70CD23-9907-4230-8336-C285FF2B5EC8}" type="presOf" srcId="{21F5330F-CCE3-4EBE-AF18-301469D7A21D}" destId="{E4C27E2B-4E42-4BAB-BBDB-6219C9EE6BEC}" srcOrd="0" destOrd="0" presId="urn:microsoft.com/office/officeart/2005/8/layout/vList2"/>
    <dgm:cxn modelId="{38847724-FD7D-41E9-8046-483BD20F1EDD}" type="presOf" srcId="{92D5EFE4-16AE-43B7-A891-4554AC8BB7D6}" destId="{E4C27E2B-4E42-4BAB-BBDB-6219C9EE6BEC}" srcOrd="0" destOrd="8" presId="urn:microsoft.com/office/officeart/2005/8/layout/vList2"/>
    <dgm:cxn modelId="{ECC7513A-CD30-4340-B701-AA0CC27F9D06}" srcId="{DA646FEA-0D55-4FAA-B573-E321D4155162}" destId="{B72724B3-348C-431B-BF01-E7F3143B1B6A}" srcOrd="7" destOrd="0" parTransId="{9177CBED-1CD5-4523-A86B-0A34F35AD83E}" sibTransId="{16E237EB-8480-4ADC-84D7-C66C6668FA8A}"/>
    <dgm:cxn modelId="{A565353B-AA96-49CF-B5EB-8E0C23333198}" type="presOf" srcId="{B72724B3-348C-431B-BF01-E7F3143B1B6A}" destId="{E4C27E2B-4E42-4BAB-BBDB-6219C9EE6BEC}" srcOrd="0" destOrd="7" presId="urn:microsoft.com/office/officeart/2005/8/layout/vList2"/>
    <dgm:cxn modelId="{EEC0A13C-F62E-446B-BB59-3988795D546C}" srcId="{DA646FEA-0D55-4FAA-B573-E321D4155162}" destId="{E6141F7F-8BCD-45FF-A868-9AEC05A4CE1D}" srcOrd="2" destOrd="0" parTransId="{1F942156-4B7E-4EEC-9212-872127FB4073}" sibTransId="{1E704D55-96EF-4E8E-9AAD-D03B506D3E25}"/>
    <dgm:cxn modelId="{62B4723D-7819-4B8B-8ECF-2C470E722042}" srcId="{DA646FEA-0D55-4FAA-B573-E321D4155162}" destId="{2A22B29B-1CEA-43FE-A0D6-20D16D8AE91A}" srcOrd="4" destOrd="0" parTransId="{F1B8DD0E-AF12-4CA7-BAC6-8BD4B5A2D1BD}" sibTransId="{BAEF7273-00B4-452E-BCB3-78A0F8AE2947}"/>
    <dgm:cxn modelId="{CD2F8C3F-85F5-4937-8679-0C775C34F054}" type="presOf" srcId="{C81F0029-1803-4E34-B609-D83FA54EB70E}" destId="{E4C27E2B-4E42-4BAB-BBDB-6219C9EE6BEC}" srcOrd="0" destOrd="3" presId="urn:microsoft.com/office/officeart/2005/8/layout/vList2"/>
    <dgm:cxn modelId="{5BA7AD6A-D7EF-4F29-8110-27662CC264CC}" srcId="{DA646FEA-0D55-4FAA-B573-E321D4155162}" destId="{1769BA13-674B-4207-80C2-8585083E1024}" srcOrd="1" destOrd="0" parTransId="{864CD535-278A-441C-88D8-EE1F967D487D}" sibTransId="{A10ACC5F-CC98-4A15-9244-47DCB90E5B61}"/>
    <dgm:cxn modelId="{47E27B6C-5B7F-4130-BFDF-84F8B93EF891}" type="presOf" srcId="{DA646FEA-0D55-4FAA-B573-E321D4155162}" destId="{8E9CE1A6-E611-4BDC-BBD8-128E1AA4F1CF}" srcOrd="0" destOrd="0" presId="urn:microsoft.com/office/officeart/2005/8/layout/vList2"/>
    <dgm:cxn modelId="{DE4B0D84-F66F-4A3C-B7A0-0D282D048006}" type="presOf" srcId="{1769BA13-674B-4207-80C2-8585083E1024}" destId="{E4C27E2B-4E42-4BAB-BBDB-6219C9EE6BEC}" srcOrd="0" destOrd="1" presId="urn:microsoft.com/office/officeart/2005/8/layout/vList2"/>
    <dgm:cxn modelId="{FFC54A8A-B9D7-4880-B226-456F21C4DC19}" type="presOf" srcId="{BCE7370D-E367-4A52-9591-BFC18E17F604}" destId="{9F3F5C4D-E075-4251-A4FE-604EF274C753}" srcOrd="0" destOrd="0" presId="urn:microsoft.com/office/officeart/2005/8/layout/vList2"/>
    <dgm:cxn modelId="{818ADB97-2BF8-4B0A-A271-3F90DED42BA7}" srcId="{DA646FEA-0D55-4FAA-B573-E321D4155162}" destId="{21F5330F-CCE3-4EBE-AF18-301469D7A21D}" srcOrd="0" destOrd="0" parTransId="{0C5C2B07-C996-4540-93FA-F5B1BFC6C97E}" sibTransId="{D88E48E5-4E67-4916-91A3-313DE716A597}"/>
    <dgm:cxn modelId="{9DB4829A-E3BB-498E-94CF-4E638A11C316}" type="presOf" srcId="{2C496309-D9EF-482D-85D2-46C0CF334E3B}" destId="{E4C27E2B-4E42-4BAB-BBDB-6219C9EE6BEC}" srcOrd="0" destOrd="5" presId="urn:microsoft.com/office/officeart/2005/8/layout/vList2"/>
    <dgm:cxn modelId="{CD8977A5-696B-41AA-8C69-AF791DC9D175}" type="presOf" srcId="{2A22B29B-1CEA-43FE-A0D6-20D16D8AE91A}" destId="{E4C27E2B-4E42-4BAB-BBDB-6219C9EE6BEC}" srcOrd="0" destOrd="4" presId="urn:microsoft.com/office/officeart/2005/8/layout/vList2"/>
    <dgm:cxn modelId="{301CEEEA-D988-4DCA-87FF-DF4D673FD1C5}" srcId="{DA646FEA-0D55-4FAA-B573-E321D4155162}" destId="{6C66A724-04AD-4602-AB78-A817BE2A453B}" srcOrd="6" destOrd="0" parTransId="{D4C93A02-02B5-49BB-A49B-9D2698FBE568}" sibTransId="{9EA42645-9B64-49E3-963D-006D4C06A212}"/>
    <dgm:cxn modelId="{E598B0F0-55FB-4C9A-9A40-5366BF57916D}" srcId="{DA646FEA-0D55-4FAA-B573-E321D4155162}" destId="{C81F0029-1803-4E34-B609-D83FA54EB70E}" srcOrd="3" destOrd="0" parTransId="{04E7D0EF-2CC8-4A76-89DB-5E361117F3E0}" sibTransId="{6A4B5620-2E7B-47D6-B81E-C67EEC7DEA11}"/>
    <dgm:cxn modelId="{E25D37F3-D113-43B4-A18E-B6F1B990DA3F}" srcId="{DA646FEA-0D55-4FAA-B573-E321D4155162}" destId="{2C496309-D9EF-482D-85D2-46C0CF334E3B}" srcOrd="5" destOrd="0" parTransId="{3C42E010-FB03-44C8-AD72-0BBD17BB0D36}" sibTransId="{7525F4FF-8921-4997-A5E4-28CFC50F72EC}"/>
    <dgm:cxn modelId="{3BAF73F3-B2FE-4E54-B35E-56CB382D9297}" srcId="{DA646FEA-0D55-4FAA-B573-E321D4155162}" destId="{92D5EFE4-16AE-43B7-A891-4554AC8BB7D6}" srcOrd="8" destOrd="0" parTransId="{2808C952-5983-4B64-9BF1-4560FF23F00D}" sibTransId="{75DC11DD-2C22-4ED7-9A8C-14B9A295C9D1}"/>
    <dgm:cxn modelId="{0EF1F749-2128-413A-8ABC-CBDD6B8F8DC3}" type="presParOf" srcId="{9F3F5C4D-E075-4251-A4FE-604EF274C753}" destId="{8E9CE1A6-E611-4BDC-BBD8-128E1AA4F1CF}" srcOrd="0" destOrd="0" presId="urn:microsoft.com/office/officeart/2005/8/layout/vList2"/>
    <dgm:cxn modelId="{BB3D859D-E9F3-4437-A576-96A305D801A4}" type="presParOf" srcId="{9F3F5C4D-E075-4251-A4FE-604EF274C753}" destId="{E4C27E2B-4E42-4BAB-BBDB-6219C9EE6BE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C42E3-2CFB-44CC-8AED-E982200713D6}" type="doc">
      <dgm:prSet loTypeId="urn:microsoft.com/office/officeart/2005/8/layout/arrow5" loCatId="relationship" qsTypeId="urn:microsoft.com/office/officeart/2005/8/quickstyle/3d1" qsCatId="3D" csTypeId="urn:microsoft.com/office/officeart/2005/8/colors/accent1_2" csCatId="accent1" phldr="1"/>
      <dgm:spPr/>
      <dgm:t>
        <a:bodyPr/>
        <a:lstStyle/>
        <a:p>
          <a:endParaRPr lang="en-US"/>
        </a:p>
      </dgm:t>
    </dgm:pt>
    <dgm:pt modelId="{FA771EA0-60F0-4DBF-9625-D36896C82C69}">
      <dgm:prSet custT="1"/>
      <dgm:spPr/>
      <dgm:t>
        <a:bodyPr/>
        <a:lstStyle/>
        <a:p>
          <a:pPr rtl="0"/>
          <a:r>
            <a:rPr lang="en-US" sz="1800" b="1" dirty="0">
              <a:effectLst>
                <a:outerShdw blurRad="38100" dist="38100" dir="2700000" algn="tl">
                  <a:srgbClr val="000000">
                    <a:alpha val="43137"/>
                  </a:srgbClr>
                </a:outerShdw>
              </a:effectLst>
            </a:rPr>
            <a:t>ERISA Regulation</a:t>
          </a:r>
          <a:endParaRPr lang="en-US" sz="1800" dirty="0">
            <a:effectLst>
              <a:outerShdw blurRad="38100" dist="38100" dir="2700000" algn="tl">
                <a:srgbClr val="000000">
                  <a:alpha val="43137"/>
                </a:srgbClr>
              </a:outerShdw>
            </a:effectLst>
          </a:endParaRPr>
        </a:p>
      </dgm:t>
    </dgm:pt>
    <dgm:pt modelId="{369FBD86-737C-4FED-A212-7F6E10ADE10D}" type="parTrans" cxnId="{37CBBA20-94E0-42F6-9CA8-B1B25AE10E11}">
      <dgm:prSet/>
      <dgm:spPr/>
      <dgm:t>
        <a:bodyPr/>
        <a:lstStyle/>
        <a:p>
          <a:endParaRPr lang="en-US"/>
        </a:p>
      </dgm:t>
    </dgm:pt>
    <dgm:pt modelId="{53561093-6CFB-4EAC-9090-CEF5F55A1FD5}" type="sibTrans" cxnId="{37CBBA20-94E0-42F6-9CA8-B1B25AE10E11}">
      <dgm:prSet/>
      <dgm:spPr/>
      <dgm:t>
        <a:bodyPr/>
        <a:lstStyle/>
        <a:p>
          <a:endParaRPr lang="en-US"/>
        </a:p>
      </dgm:t>
    </dgm:pt>
    <dgm:pt modelId="{EC0AED47-1328-415A-AE70-67DAFF46B5DF}">
      <dgm:prSet custT="1"/>
      <dgm:spPr/>
      <dgm:t>
        <a:bodyPr/>
        <a:lstStyle/>
        <a:p>
          <a:pPr rtl="0"/>
          <a:r>
            <a:rPr lang="en-US" sz="1600" dirty="0"/>
            <a:t>Title I of ERISA applies to employee welfare benefit plans</a:t>
          </a:r>
        </a:p>
      </dgm:t>
    </dgm:pt>
    <dgm:pt modelId="{69582441-AA35-4637-9235-64BE55AF9FC1}" type="parTrans" cxnId="{1B464DB3-00B5-448D-B990-DEFA0DC41A66}">
      <dgm:prSet/>
      <dgm:spPr/>
      <dgm:t>
        <a:bodyPr/>
        <a:lstStyle/>
        <a:p>
          <a:endParaRPr lang="en-US"/>
        </a:p>
      </dgm:t>
    </dgm:pt>
    <dgm:pt modelId="{510094EC-CDAF-440A-90DB-9D2DA609367B}" type="sibTrans" cxnId="{1B464DB3-00B5-448D-B990-DEFA0DC41A66}">
      <dgm:prSet/>
      <dgm:spPr/>
      <dgm:t>
        <a:bodyPr/>
        <a:lstStyle/>
        <a:p>
          <a:endParaRPr lang="en-US"/>
        </a:p>
      </dgm:t>
    </dgm:pt>
    <dgm:pt modelId="{2625E148-95CC-4960-86FC-66BC1322E7B4}">
      <dgm:prSet custT="1"/>
      <dgm:spPr/>
      <dgm:t>
        <a:bodyPr/>
        <a:lstStyle/>
        <a:p>
          <a:pPr rtl="0"/>
          <a:r>
            <a:rPr lang="en-US" sz="1600" dirty="0"/>
            <a:t>ERISA Preemption </a:t>
          </a:r>
        </a:p>
      </dgm:t>
    </dgm:pt>
    <dgm:pt modelId="{36CA5843-D63A-4C3E-9023-0C058C672952}" type="parTrans" cxnId="{A7008C28-0420-4118-901A-016EE31711C4}">
      <dgm:prSet/>
      <dgm:spPr/>
      <dgm:t>
        <a:bodyPr/>
        <a:lstStyle/>
        <a:p>
          <a:endParaRPr lang="en-US"/>
        </a:p>
      </dgm:t>
    </dgm:pt>
    <dgm:pt modelId="{2155379D-FA0D-48D6-8087-55E02496FF99}" type="sibTrans" cxnId="{A7008C28-0420-4118-901A-016EE31711C4}">
      <dgm:prSet/>
      <dgm:spPr/>
      <dgm:t>
        <a:bodyPr/>
        <a:lstStyle/>
        <a:p>
          <a:endParaRPr lang="en-US"/>
        </a:p>
      </dgm:t>
    </dgm:pt>
    <dgm:pt modelId="{00DCCAAA-FE94-482C-BAF6-113ACE5FB319}">
      <dgm:prSet custT="1"/>
      <dgm:spPr/>
      <dgm:t>
        <a:bodyPr/>
        <a:lstStyle/>
        <a:p>
          <a:pPr rtl="0"/>
          <a:endParaRPr lang="en-US" sz="1600" dirty="0"/>
        </a:p>
      </dgm:t>
    </dgm:pt>
    <dgm:pt modelId="{E5336D00-19E5-440D-BAC3-E5EB1BD902B4}" type="parTrans" cxnId="{15BA174B-1A87-4149-B0A5-F2EE6C08C402}">
      <dgm:prSet/>
      <dgm:spPr/>
      <dgm:t>
        <a:bodyPr/>
        <a:lstStyle/>
        <a:p>
          <a:endParaRPr lang="en-US"/>
        </a:p>
      </dgm:t>
    </dgm:pt>
    <dgm:pt modelId="{B01D95A8-87DC-418C-B388-E0ED4829E27C}" type="sibTrans" cxnId="{15BA174B-1A87-4149-B0A5-F2EE6C08C402}">
      <dgm:prSet/>
      <dgm:spPr/>
      <dgm:t>
        <a:bodyPr/>
        <a:lstStyle/>
        <a:p>
          <a:endParaRPr lang="en-US"/>
        </a:p>
      </dgm:t>
    </dgm:pt>
    <dgm:pt modelId="{9FBB6131-95EB-4775-9B87-6E7579829780}">
      <dgm:prSet custT="1"/>
      <dgm:spPr/>
      <dgm:t>
        <a:bodyPr/>
        <a:lstStyle/>
        <a:p>
          <a:pPr rtl="0"/>
          <a:r>
            <a:rPr lang="en-US" sz="1600" dirty="0"/>
            <a:t>Internal Revenue Code</a:t>
          </a:r>
        </a:p>
      </dgm:t>
    </dgm:pt>
    <dgm:pt modelId="{CF092611-AA25-4234-BB72-6B87E7B4A57B}">
      <dgm:prSet custT="1"/>
      <dgm:spPr/>
      <dgm:t>
        <a:bodyPr/>
        <a:lstStyle/>
        <a:p>
          <a:pPr rtl="0"/>
          <a:r>
            <a:rPr lang="en-US" sz="1600" dirty="0"/>
            <a:t>Public Health Service Act</a:t>
          </a:r>
        </a:p>
      </dgm:t>
    </dgm:pt>
    <dgm:pt modelId="{554B8F56-CB38-4AA7-B5FB-BE787092B082}">
      <dgm:prSet custT="1"/>
      <dgm:spPr/>
      <dgm:t>
        <a:bodyPr/>
        <a:lstStyle/>
        <a:p>
          <a:pPr rtl="0"/>
          <a:r>
            <a:rPr lang="en-US" sz="1600" dirty="0"/>
            <a:t>Fair Labor Standards Act</a:t>
          </a:r>
        </a:p>
      </dgm:t>
    </dgm:pt>
    <dgm:pt modelId="{F4529602-3669-4226-8BFC-07969D5ABF82}">
      <dgm:prSet custT="1"/>
      <dgm:spPr/>
      <dgm:t>
        <a:bodyPr/>
        <a:lstStyle/>
        <a:p>
          <a:pPr rtl="0"/>
          <a:r>
            <a:rPr lang="en-US" sz="1600" dirty="0"/>
            <a:t>Pregnancy Discrimination Act</a:t>
          </a:r>
        </a:p>
      </dgm:t>
    </dgm:pt>
    <dgm:pt modelId="{11105356-A548-4A98-B033-FB12CCA1B420}">
      <dgm:prSet custT="1"/>
      <dgm:spPr/>
      <dgm:t>
        <a:bodyPr/>
        <a:lstStyle/>
        <a:p>
          <a:pPr rtl="0"/>
          <a:r>
            <a:rPr lang="en-US" sz="1600" dirty="0"/>
            <a:t>Americans with Disabilities Act</a:t>
          </a:r>
        </a:p>
      </dgm:t>
    </dgm:pt>
    <dgm:pt modelId="{CE030229-5AF9-4F67-997D-28BA752C0723}">
      <dgm:prSet custT="1"/>
      <dgm:spPr/>
      <dgm:t>
        <a:bodyPr/>
        <a:lstStyle/>
        <a:p>
          <a:pPr rtl="0"/>
          <a:r>
            <a:rPr lang="en-US" sz="1800" b="1" dirty="0">
              <a:effectLst>
                <a:outerShdw blurRad="38100" dist="38100" dir="2700000" algn="tl">
                  <a:srgbClr val="000000">
                    <a:alpha val="43137"/>
                  </a:srgbClr>
                </a:outerShdw>
              </a:effectLst>
            </a:rPr>
            <a:t>Other</a:t>
          </a:r>
          <a:r>
            <a:rPr lang="en-US" sz="1200" b="1" dirty="0"/>
            <a:t> </a:t>
          </a:r>
          <a:r>
            <a:rPr lang="en-US" sz="1800" b="1" dirty="0">
              <a:effectLst>
                <a:outerShdw blurRad="38100" dist="38100" dir="2700000" algn="tl">
                  <a:srgbClr val="000000">
                    <a:alpha val="43137"/>
                  </a:srgbClr>
                </a:outerShdw>
              </a:effectLst>
            </a:rPr>
            <a:t>Laws</a:t>
          </a:r>
          <a:r>
            <a:rPr lang="en-US" sz="1200" b="1" dirty="0"/>
            <a:t> </a:t>
          </a:r>
          <a:r>
            <a:rPr lang="en-US" sz="1800" b="1" dirty="0">
              <a:effectLst>
                <a:outerShdw blurRad="38100" dist="38100" dir="2700000" algn="tl">
                  <a:srgbClr val="000000">
                    <a:alpha val="43137"/>
                  </a:srgbClr>
                </a:outerShdw>
              </a:effectLst>
            </a:rPr>
            <a:t>Include</a:t>
          </a:r>
          <a:r>
            <a:rPr lang="en-US" sz="1200" b="1" dirty="0"/>
            <a:t>:</a:t>
          </a:r>
        </a:p>
      </dgm:t>
    </dgm:pt>
    <dgm:pt modelId="{99DB9C00-695B-4534-9A6B-A3DFFB3E1349}" type="sibTrans" cxnId="{79AA86FB-5FD3-4C90-BE5D-E021AC1F4EC0}">
      <dgm:prSet/>
      <dgm:spPr/>
      <dgm:t>
        <a:bodyPr/>
        <a:lstStyle/>
        <a:p>
          <a:endParaRPr lang="en-US"/>
        </a:p>
      </dgm:t>
    </dgm:pt>
    <dgm:pt modelId="{4C5A14C5-65C6-41E8-8884-A6A90F3752C3}" type="parTrans" cxnId="{79AA86FB-5FD3-4C90-BE5D-E021AC1F4EC0}">
      <dgm:prSet/>
      <dgm:spPr/>
      <dgm:t>
        <a:bodyPr/>
        <a:lstStyle/>
        <a:p>
          <a:endParaRPr lang="en-US"/>
        </a:p>
      </dgm:t>
    </dgm:pt>
    <dgm:pt modelId="{07E4FC20-1C38-452C-A574-F78D3FB248D9}" type="sibTrans" cxnId="{2047B92C-F691-4C9F-975B-AA318AF48B8B}">
      <dgm:prSet/>
      <dgm:spPr/>
      <dgm:t>
        <a:bodyPr/>
        <a:lstStyle/>
        <a:p>
          <a:endParaRPr lang="en-US"/>
        </a:p>
      </dgm:t>
    </dgm:pt>
    <dgm:pt modelId="{15074402-2CD1-4574-B2CF-AA1724E1513F}" type="parTrans" cxnId="{2047B92C-F691-4C9F-975B-AA318AF48B8B}">
      <dgm:prSet/>
      <dgm:spPr/>
      <dgm:t>
        <a:bodyPr/>
        <a:lstStyle/>
        <a:p>
          <a:endParaRPr lang="en-US"/>
        </a:p>
      </dgm:t>
    </dgm:pt>
    <dgm:pt modelId="{339EBD94-217B-47A6-80C5-97C5C38311A2}" type="sibTrans" cxnId="{AF51D8B8-DD02-4633-9994-A746C4359B85}">
      <dgm:prSet/>
      <dgm:spPr/>
      <dgm:t>
        <a:bodyPr/>
        <a:lstStyle/>
        <a:p>
          <a:endParaRPr lang="en-US"/>
        </a:p>
      </dgm:t>
    </dgm:pt>
    <dgm:pt modelId="{F07ABCD6-572B-4B03-B972-EB0134A17B59}" type="parTrans" cxnId="{AF51D8B8-DD02-4633-9994-A746C4359B85}">
      <dgm:prSet/>
      <dgm:spPr/>
      <dgm:t>
        <a:bodyPr/>
        <a:lstStyle/>
        <a:p>
          <a:endParaRPr lang="en-US"/>
        </a:p>
      </dgm:t>
    </dgm:pt>
    <dgm:pt modelId="{71A46675-0170-4A64-BD0B-F85697D46F26}" type="sibTrans" cxnId="{995188CB-A7A9-4E71-8C58-65F72C78461E}">
      <dgm:prSet/>
      <dgm:spPr/>
      <dgm:t>
        <a:bodyPr/>
        <a:lstStyle/>
        <a:p>
          <a:endParaRPr lang="en-US"/>
        </a:p>
      </dgm:t>
    </dgm:pt>
    <dgm:pt modelId="{EF8F00CE-8499-483C-8045-78051E209DC2}" type="parTrans" cxnId="{995188CB-A7A9-4E71-8C58-65F72C78461E}">
      <dgm:prSet/>
      <dgm:spPr/>
      <dgm:t>
        <a:bodyPr/>
        <a:lstStyle/>
        <a:p>
          <a:endParaRPr lang="en-US"/>
        </a:p>
      </dgm:t>
    </dgm:pt>
    <dgm:pt modelId="{F9241438-6968-4E67-8DBB-C277DF57D6DA}" type="sibTrans" cxnId="{12919BCB-97C9-4983-B6F6-03216D0D0F5D}">
      <dgm:prSet/>
      <dgm:spPr/>
      <dgm:t>
        <a:bodyPr/>
        <a:lstStyle/>
        <a:p>
          <a:endParaRPr lang="en-US"/>
        </a:p>
      </dgm:t>
    </dgm:pt>
    <dgm:pt modelId="{9B0301E2-FF9B-465A-A091-F0A638C5B744}" type="parTrans" cxnId="{12919BCB-97C9-4983-B6F6-03216D0D0F5D}">
      <dgm:prSet/>
      <dgm:spPr/>
      <dgm:t>
        <a:bodyPr/>
        <a:lstStyle/>
        <a:p>
          <a:endParaRPr lang="en-US"/>
        </a:p>
      </dgm:t>
    </dgm:pt>
    <dgm:pt modelId="{9BBB2F51-3B9A-4ED0-B76B-B1AC28F09AE2}" type="sibTrans" cxnId="{9F2AA6AB-A95F-4B6C-9C19-65B031AD1394}">
      <dgm:prSet/>
      <dgm:spPr/>
      <dgm:t>
        <a:bodyPr/>
        <a:lstStyle/>
        <a:p>
          <a:endParaRPr lang="en-US"/>
        </a:p>
      </dgm:t>
    </dgm:pt>
    <dgm:pt modelId="{5E9E7DC7-BFAA-4446-B4F5-4F21C4F6AA8F}" type="parTrans" cxnId="{9F2AA6AB-A95F-4B6C-9C19-65B031AD1394}">
      <dgm:prSet/>
      <dgm:spPr/>
      <dgm:t>
        <a:bodyPr/>
        <a:lstStyle/>
        <a:p>
          <a:endParaRPr lang="en-US"/>
        </a:p>
      </dgm:t>
    </dgm:pt>
    <dgm:pt modelId="{3274A3B3-5247-4FD2-B07A-F50A086465E7}" type="pres">
      <dgm:prSet presAssocID="{706C42E3-2CFB-44CC-8AED-E982200713D6}" presName="diagram" presStyleCnt="0">
        <dgm:presLayoutVars>
          <dgm:dir/>
          <dgm:resizeHandles val="exact"/>
        </dgm:presLayoutVars>
      </dgm:prSet>
      <dgm:spPr/>
    </dgm:pt>
    <dgm:pt modelId="{6C06BFB1-B474-476E-971B-8C30A2D215BB}" type="pres">
      <dgm:prSet presAssocID="{FA771EA0-60F0-4DBF-9625-D36896C82C69}" presName="arrow" presStyleLbl="node1" presStyleIdx="0" presStyleCnt="2" custScaleX="125489" custScaleY="97906" custRadScaleRad="120175" custRadScaleInc="4564">
        <dgm:presLayoutVars>
          <dgm:bulletEnabled val="1"/>
        </dgm:presLayoutVars>
      </dgm:prSet>
      <dgm:spPr/>
    </dgm:pt>
    <dgm:pt modelId="{1EE900E1-E837-4443-A0E9-4D3605A06A35}" type="pres">
      <dgm:prSet presAssocID="{CE030229-5AF9-4F67-997D-28BA752C0723}" presName="arrow" presStyleLbl="node1" presStyleIdx="1" presStyleCnt="2" custScaleX="125489" custScaleY="97906" custRadScaleRad="107042" custRadScaleInc="-4635">
        <dgm:presLayoutVars>
          <dgm:bulletEnabled val="1"/>
        </dgm:presLayoutVars>
      </dgm:prSet>
      <dgm:spPr/>
    </dgm:pt>
  </dgm:ptLst>
  <dgm:cxnLst>
    <dgm:cxn modelId="{17643A06-90BE-4019-A719-B7CCBD64B708}" type="presOf" srcId="{CE030229-5AF9-4F67-997D-28BA752C0723}" destId="{1EE900E1-E837-4443-A0E9-4D3605A06A35}" srcOrd="0" destOrd="0" presId="urn:microsoft.com/office/officeart/2005/8/layout/arrow5"/>
    <dgm:cxn modelId="{43EE0514-B59F-4FD3-9FFD-42F259AB3543}" type="presOf" srcId="{706C42E3-2CFB-44CC-8AED-E982200713D6}" destId="{3274A3B3-5247-4FD2-B07A-F50A086465E7}" srcOrd="0" destOrd="0" presId="urn:microsoft.com/office/officeart/2005/8/layout/arrow5"/>
    <dgm:cxn modelId="{37CBBA20-94E0-42F6-9CA8-B1B25AE10E11}" srcId="{706C42E3-2CFB-44CC-8AED-E982200713D6}" destId="{FA771EA0-60F0-4DBF-9625-D36896C82C69}" srcOrd="0" destOrd="0" parTransId="{369FBD86-737C-4FED-A212-7F6E10ADE10D}" sibTransId="{53561093-6CFB-4EAC-9090-CEF5F55A1FD5}"/>
    <dgm:cxn modelId="{A7008C28-0420-4118-901A-016EE31711C4}" srcId="{FA771EA0-60F0-4DBF-9625-D36896C82C69}" destId="{2625E148-95CC-4960-86FC-66BC1322E7B4}" srcOrd="2" destOrd="0" parTransId="{36CA5843-D63A-4C3E-9023-0C058C672952}" sibTransId="{2155379D-FA0D-48D6-8087-55E02496FF99}"/>
    <dgm:cxn modelId="{2047B92C-F691-4C9F-975B-AA318AF48B8B}" srcId="{CE030229-5AF9-4F67-997D-28BA752C0723}" destId="{9FBB6131-95EB-4775-9B87-6E7579829780}" srcOrd="4" destOrd="0" parTransId="{15074402-2CD1-4574-B2CF-AA1724E1513F}" sibTransId="{07E4FC20-1C38-452C-A574-F78D3FB248D9}"/>
    <dgm:cxn modelId="{999B7447-0C46-4745-9250-EE36E5AC3D2B}" type="presOf" srcId="{11105356-A548-4A98-B033-FB12CCA1B420}" destId="{1EE900E1-E837-4443-A0E9-4D3605A06A35}" srcOrd="0" destOrd="1" presId="urn:microsoft.com/office/officeart/2005/8/layout/arrow5"/>
    <dgm:cxn modelId="{15BA174B-1A87-4149-B0A5-F2EE6C08C402}" srcId="{FA771EA0-60F0-4DBF-9625-D36896C82C69}" destId="{00DCCAAA-FE94-482C-BAF6-113ACE5FB319}" srcOrd="1" destOrd="0" parTransId="{E5336D00-19E5-440D-BAC3-E5EB1BD902B4}" sibTransId="{B01D95A8-87DC-418C-B388-E0ED4829E27C}"/>
    <dgm:cxn modelId="{5BFBC48F-4139-476B-A3D5-0CA2C50E7593}" type="presOf" srcId="{554B8F56-CB38-4AA7-B5FB-BE787092B082}" destId="{1EE900E1-E837-4443-A0E9-4D3605A06A35}" srcOrd="0" destOrd="3" presId="urn:microsoft.com/office/officeart/2005/8/layout/arrow5"/>
    <dgm:cxn modelId="{94181D98-4353-4698-9362-DB006229FE62}" type="presOf" srcId="{00DCCAAA-FE94-482C-BAF6-113ACE5FB319}" destId="{6C06BFB1-B474-476E-971B-8C30A2D215BB}" srcOrd="0" destOrd="2" presId="urn:microsoft.com/office/officeart/2005/8/layout/arrow5"/>
    <dgm:cxn modelId="{176BF3A3-FB2F-4D8B-BC2F-AD23DB8CDC22}" type="presOf" srcId="{9FBB6131-95EB-4775-9B87-6E7579829780}" destId="{1EE900E1-E837-4443-A0E9-4D3605A06A35}" srcOrd="0" destOrd="5" presId="urn:microsoft.com/office/officeart/2005/8/layout/arrow5"/>
    <dgm:cxn modelId="{817A50A4-5EFC-4DD7-8475-DE7DDAA23F8F}" type="presOf" srcId="{CF092611-AA25-4234-BB72-6B87E7B4A57B}" destId="{1EE900E1-E837-4443-A0E9-4D3605A06A35}" srcOrd="0" destOrd="4" presId="urn:microsoft.com/office/officeart/2005/8/layout/arrow5"/>
    <dgm:cxn modelId="{9F2AA6AB-A95F-4B6C-9C19-65B031AD1394}" srcId="{CE030229-5AF9-4F67-997D-28BA752C0723}" destId="{11105356-A548-4A98-B033-FB12CCA1B420}" srcOrd="0" destOrd="0" parTransId="{5E9E7DC7-BFAA-4446-B4F5-4F21C4F6AA8F}" sibTransId="{9BBB2F51-3B9A-4ED0-B76B-B1AC28F09AE2}"/>
    <dgm:cxn modelId="{1B464DB3-00B5-448D-B990-DEFA0DC41A66}" srcId="{FA771EA0-60F0-4DBF-9625-D36896C82C69}" destId="{EC0AED47-1328-415A-AE70-67DAFF46B5DF}" srcOrd="0" destOrd="0" parTransId="{69582441-AA35-4637-9235-64BE55AF9FC1}" sibTransId="{510094EC-CDAF-440A-90DB-9D2DA609367B}"/>
    <dgm:cxn modelId="{5ECE91B7-05FF-4444-9741-696C29CB63BB}" type="presOf" srcId="{2625E148-95CC-4960-86FC-66BC1322E7B4}" destId="{6C06BFB1-B474-476E-971B-8C30A2D215BB}" srcOrd="0" destOrd="3" presId="urn:microsoft.com/office/officeart/2005/8/layout/arrow5"/>
    <dgm:cxn modelId="{AF51D8B8-DD02-4633-9994-A746C4359B85}" srcId="{CE030229-5AF9-4F67-997D-28BA752C0723}" destId="{CF092611-AA25-4234-BB72-6B87E7B4A57B}" srcOrd="3" destOrd="0" parTransId="{F07ABCD6-572B-4B03-B972-EB0134A17B59}" sibTransId="{339EBD94-217B-47A6-80C5-97C5C38311A2}"/>
    <dgm:cxn modelId="{AD075CBC-33E1-4315-AF09-4EABAB382ACB}" type="presOf" srcId="{FA771EA0-60F0-4DBF-9625-D36896C82C69}" destId="{6C06BFB1-B474-476E-971B-8C30A2D215BB}" srcOrd="0" destOrd="0" presId="urn:microsoft.com/office/officeart/2005/8/layout/arrow5"/>
    <dgm:cxn modelId="{995188CB-A7A9-4E71-8C58-65F72C78461E}" srcId="{CE030229-5AF9-4F67-997D-28BA752C0723}" destId="{554B8F56-CB38-4AA7-B5FB-BE787092B082}" srcOrd="2" destOrd="0" parTransId="{EF8F00CE-8499-483C-8045-78051E209DC2}" sibTransId="{71A46675-0170-4A64-BD0B-F85697D46F26}"/>
    <dgm:cxn modelId="{12919BCB-97C9-4983-B6F6-03216D0D0F5D}" srcId="{CE030229-5AF9-4F67-997D-28BA752C0723}" destId="{F4529602-3669-4226-8BFC-07969D5ABF82}" srcOrd="1" destOrd="0" parTransId="{9B0301E2-FF9B-465A-A091-F0A638C5B744}" sibTransId="{F9241438-6968-4E67-8DBB-C277DF57D6DA}"/>
    <dgm:cxn modelId="{D6E3CDF4-6C6C-4DF8-9261-B64A8E4C73DD}" type="presOf" srcId="{EC0AED47-1328-415A-AE70-67DAFF46B5DF}" destId="{6C06BFB1-B474-476E-971B-8C30A2D215BB}" srcOrd="0" destOrd="1" presId="urn:microsoft.com/office/officeart/2005/8/layout/arrow5"/>
    <dgm:cxn modelId="{79AA86FB-5FD3-4C90-BE5D-E021AC1F4EC0}" srcId="{706C42E3-2CFB-44CC-8AED-E982200713D6}" destId="{CE030229-5AF9-4F67-997D-28BA752C0723}" srcOrd="1" destOrd="0" parTransId="{4C5A14C5-65C6-41E8-8884-A6A90F3752C3}" sibTransId="{99DB9C00-695B-4534-9A6B-A3DFFB3E1349}"/>
    <dgm:cxn modelId="{8E2C31FC-098D-4B8F-9062-36B944FEE376}" type="presOf" srcId="{F4529602-3669-4226-8BFC-07969D5ABF82}" destId="{1EE900E1-E837-4443-A0E9-4D3605A06A35}" srcOrd="0" destOrd="2" presId="urn:microsoft.com/office/officeart/2005/8/layout/arrow5"/>
    <dgm:cxn modelId="{DCB50D84-CE2C-4526-B799-3902BE6E60B0}" type="presParOf" srcId="{3274A3B3-5247-4FD2-B07A-F50A086465E7}" destId="{6C06BFB1-B474-476E-971B-8C30A2D215BB}" srcOrd="0" destOrd="0" presId="urn:microsoft.com/office/officeart/2005/8/layout/arrow5"/>
    <dgm:cxn modelId="{23BE87F6-E215-46E4-9837-90648F0B2671}" type="presParOf" srcId="{3274A3B3-5247-4FD2-B07A-F50A086465E7}" destId="{1EE900E1-E837-4443-A0E9-4D3605A06A3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8DEF43-454D-48F5-BAE3-128AAA8EEA3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6E9A5B6-11BE-436F-8DDC-BC037B26D7EC}">
      <dgm:prSet/>
      <dgm:spPr/>
      <dgm:t>
        <a:bodyPr/>
        <a:lstStyle/>
        <a:p>
          <a:pPr rtl="0"/>
          <a:r>
            <a:rPr lang="en-US" dirty="0">
              <a:solidFill>
                <a:srgbClr val="015589"/>
              </a:solidFill>
            </a:rPr>
            <a:t>Patient Protection and Affordable Care Act (Affordable Care Act)</a:t>
          </a:r>
        </a:p>
      </dgm:t>
    </dgm:pt>
    <dgm:pt modelId="{137D3055-9011-4E2E-9F9D-B5BD078CD0D0}" type="parTrans" cxnId="{C831BB23-F7EF-4EBA-831F-9CD4F1F01C52}">
      <dgm:prSet/>
      <dgm:spPr/>
      <dgm:t>
        <a:bodyPr/>
        <a:lstStyle/>
        <a:p>
          <a:endParaRPr lang="en-US">
            <a:solidFill>
              <a:schemeClr val="tx1">
                <a:lumMod val="25000"/>
              </a:schemeClr>
            </a:solidFill>
          </a:endParaRPr>
        </a:p>
      </dgm:t>
    </dgm:pt>
    <dgm:pt modelId="{A240497A-A5A7-44DD-86DA-A30616300BE0}" type="sibTrans" cxnId="{C831BB23-F7EF-4EBA-831F-9CD4F1F01C52}">
      <dgm:prSet/>
      <dgm:spPr/>
      <dgm:t>
        <a:bodyPr/>
        <a:lstStyle/>
        <a:p>
          <a:endParaRPr lang="en-US">
            <a:solidFill>
              <a:schemeClr val="tx1">
                <a:lumMod val="25000"/>
              </a:schemeClr>
            </a:solidFill>
          </a:endParaRPr>
        </a:p>
      </dgm:t>
    </dgm:pt>
    <dgm:pt modelId="{B8207DBE-A0AC-4604-A809-F014D95DF9B5}">
      <dgm:prSet/>
      <dgm:spPr/>
      <dgm:t>
        <a:bodyPr/>
        <a:lstStyle/>
        <a:p>
          <a:pPr rtl="0"/>
          <a:r>
            <a:rPr lang="en-US" dirty="0">
              <a:solidFill>
                <a:srgbClr val="3333CC"/>
              </a:solidFill>
            </a:rPr>
            <a:t>Genetic Information Nondiscrimination Act (GINA)</a:t>
          </a:r>
        </a:p>
      </dgm:t>
    </dgm:pt>
    <dgm:pt modelId="{968C36E5-FA5D-497E-8C9F-8A741DE19BF6}" type="parTrans" cxnId="{B8CACD19-C6A7-4E4F-8442-B5C0FED3AFA6}">
      <dgm:prSet/>
      <dgm:spPr/>
      <dgm:t>
        <a:bodyPr/>
        <a:lstStyle/>
        <a:p>
          <a:endParaRPr lang="en-US">
            <a:solidFill>
              <a:schemeClr val="tx1">
                <a:lumMod val="25000"/>
              </a:schemeClr>
            </a:solidFill>
          </a:endParaRPr>
        </a:p>
      </dgm:t>
    </dgm:pt>
    <dgm:pt modelId="{C1B2FAD8-98B4-4CFB-8239-89F3B3962E9B}" type="sibTrans" cxnId="{B8CACD19-C6A7-4E4F-8442-B5C0FED3AFA6}">
      <dgm:prSet/>
      <dgm:spPr/>
      <dgm:t>
        <a:bodyPr/>
        <a:lstStyle/>
        <a:p>
          <a:endParaRPr lang="en-US">
            <a:solidFill>
              <a:schemeClr val="tx1">
                <a:lumMod val="25000"/>
              </a:schemeClr>
            </a:solidFill>
          </a:endParaRPr>
        </a:p>
      </dgm:t>
    </dgm:pt>
    <dgm:pt modelId="{4CE25A25-C3C4-4C6E-A1B4-D32F45F04282}">
      <dgm:prSet/>
      <dgm:spPr/>
      <dgm:t>
        <a:bodyPr/>
        <a:lstStyle/>
        <a:p>
          <a:pPr rtl="0"/>
          <a:r>
            <a:rPr lang="en-US" dirty="0">
              <a:solidFill>
                <a:srgbClr val="015589"/>
              </a:solidFill>
            </a:rPr>
            <a:t>Children’s Health Insurance Program Reauthorization Act (CHIPRA)</a:t>
          </a:r>
        </a:p>
      </dgm:t>
    </dgm:pt>
    <dgm:pt modelId="{ACEA82E4-A12B-43F5-A714-AB2FB72FDE62}" type="parTrans" cxnId="{E1681E79-DA37-459E-A05E-7F327648A226}">
      <dgm:prSet/>
      <dgm:spPr/>
      <dgm:t>
        <a:bodyPr/>
        <a:lstStyle/>
        <a:p>
          <a:endParaRPr lang="en-US">
            <a:solidFill>
              <a:schemeClr val="tx1">
                <a:lumMod val="25000"/>
              </a:schemeClr>
            </a:solidFill>
          </a:endParaRPr>
        </a:p>
      </dgm:t>
    </dgm:pt>
    <dgm:pt modelId="{BE33573F-A38E-4ACC-8C1F-35461E4A9165}" type="sibTrans" cxnId="{E1681E79-DA37-459E-A05E-7F327648A226}">
      <dgm:prSet/>
      <dgm:spPr/>
      <dgm:t>
        <a:bodyPr/>
        <a:lstStyle/>
        <a:p>
          <a:endParaRPr lang="en-US">
            <a:solidFill>
              <a:schemeClr val="tx1">
                <a:lumMod val="25000"/>
              </a:schemeClr>
            </a:solidFill>
          </a:endParaRPr>
        </a:p>
      </dgm:t>
    </dgm:pt>
    <dgm:pt modelId="{E4F535A5-542F-4A0B-A78D-30AEB10F909B}">
      <dgm:prSet/>
      <dgm:spPr/>
      <dgm:t>
        <a:bodyPr/>
        <a:lstStyle/>
        <a:p>
          <a:pPr rtl="0"/>
          <a:r>
            <a:rPr lang="en-US" dirty="0">
              <a:solidFill>
                <a:srgbClr val="015589"/>
              </a:solidFill>
            </a:rPr>
            <a:t>Women’s Health and Cancer Rights Act (WHCRA)</a:t>
          </a:r>
        </a:p>
      </dgm:t>
    </dgm:pt>
    <dgm:pt modelId="{DE0F9B21-62AF-4AA4-B5C9-1C0ECD9AAB50}" type="parTrans" cxnId="{BAA53640-3DDF-4F0B-A036-3DC53DF07168}">
      <dgm:prSet/>
      <dgm:spPr/>
      <dgm:t>
        <a:bodyPr/>
        <a:lstStyle/>
        <a:p>
          <a:endParaRPr lang="en-US">
            <a:solidFill>
              <a:schemeClr val="tx1">
                <a:lumMod val="25000"/>
              </a:schemeClr>
            </a:solidFill>
          </a:endParaRPr>
        </a:p>
      </dgm:t>
    </dgm:pt>
    <dgm:pt modelId="{EEFF2330-3F74-466B-9150-7342B745ED8C}" type="sibTrans" cxnId="{BAA53640-3DDF-4F0B-A036-3DC53DF07168}">
      <dgm:prSet/>
      <dgm:spPr/>
      <dgm:t>
        <a:bodyPr/>
        <a:lstStyle/>
        <a:p>
          <a:endParaRPr lang="en-US">
            <a:solidFill>
              <a:schemeClr val="tx1">
                <a:lumMod val="25000"/>
              </a:schemeClr>
            </a:solidFill>
          </a:endParaRPr>
        </a:p>
      </dgm:t>
    </dgm:pt>
    <dgm:pt modelId="{3B7B8E55-5B5C-4950-9606-EA2ADD570C27}">
      <dgm:prSet/>
      <dgm:spPr/>
      <dgm:t>
        <a:bodyPr/>
        <a:lstStyle/>
        <a:p>
          <a:pPr rtl="0"/>
          <a:r>
            <a:rPr lang="en-US" dirty="0">
              <a:solidFill>
                <a:srgbClr val="015589"/>
              </a:solidFill>
            </a:rPr>
            <a:t>Mental Health Parity and Addiction Equity Act (MHPAEA)</a:t>
          </a:r>
        </a:p>
      </dgm:t>
    </dgm:pt>
    <dgm:pt modelId="{86122B5A-38F7-45BB-81E1-4A11B849AA60}" type="parTrans" cxnId="{F95F0797-066B-4AA5-AF6C-E7B04AD855B6}">
      <dgm:prSet/>
      <dgm:spPr/>
      <dgm:t>
        <a:bodyPr/>
        <a:lstStyle/>
        <a:p>
          <a:endParaRPr lang="en-US">
            <a:solidFill>
              <a:schemeClr val="tx1">
                <a:lumMod val="25000"/>
              </a:schemeClr>
            </a:solidFill>
          </a:endParaRPr>
        </a:p>
      </dgm:t>
    </dgm:pt>
    <dgm:pt modelId="{26C5D56C-F93B-463C-AE89-F7B745580A67}" type="sibTrans" cxnId="{F95F0797-066B-4AA5-AF6C-E7B04AD855B6}">
      <dgm:prSet/>
      <dgm:spPr/>
      <dgm:t>
        <a:bodyPr/>
        <a:lstStyle/>
        <a:p>
          <a:endParaRPr lang="en-US">
            <a:solidFill>
              <a:schemeClr val="tx1">
                <a:lumMod val="25000"/>
              </a:schemeClr>
            </a:solidFill>
          </a:endParaRPr>
        </a:p>
      </dgm:t>
    </dgm:pt>
    <dgm:pt modelId="{3184F09B-5DF3-4FE3-94E4-167B8DCF23DB}">
      <dgm:prSet/>
      <dgm:spPr/>
      <dgm:t>
        <a:bodyPr/>
        <a:lstStyle/>
        <a:p>
          <a:pPr rtl="0"/>
          <a:r>
            <a:rPr lang="en-US" dirty="0">
              <a:solidFill>
                <a:srgbClr val="3333CC"/>
              </a:solidFill>
            </a:rPr>
            <a:t>Newborns’ and Mothers’ Health Protection Act (Newborns’ Act)</a:t>
          </a:r>
        </a:p>
      </dgm:t>
    </dgm:pt>
    <dgm:pt modelId="{F9A965A4-2032-45BA-BE56-CC51B79E4162}" type="parTrans" cxnId="{8EB3AD03-3829-4AA1-8A4A-2E0721D78AAC}">
      <dgm:prSet/>
      <dgm:spPr/>
      <dgm:t>
        <a:bodyPr/>
        <a:lstStyle/>
        <a:p>
          <a:endParaRPr lang="en-US">
            <a:solidFill>
              <a:schemeClr val="tx1">
                <a:lumMod val="25000"/>
              </a:schemeClr>
            </a:solidFill>
          </a:endParaRPr>
        </a:p>
      </dgm:t>
    </dgm:pt>
    <dgm:pt modelId="{7597C34A-832B-4155-B91A-7A2C84C505C6}" type="sibTrans" cxnId="{8EB3AD03-3829-4AA1-8A4A-2E0721D78AAC}">
      <dgm:prSet/>
      <dgm:spPr/>
      <dgm:t>
        <a:bodyPr/>
        <a:lstStyle/>
        <a:p>
          <a:endParaRPr lang="en-US">
            <a:solidFill>
              <a:schemeClr val="tx1">
                <a:lumMod val="25000"/>
              </a:schemeClr>
            </a:solidFill>
          </a:endParaRPr>
        </a:p>
      </dgm:t>
    </dgm:pt>
    <dgm:pt modelId="{51F6E2C6-C058-4529-B677-46FDBB8928B8}">
      <dgm:prSet/>
      <dgm:spPr/>
      <dgm:t>
        <a:bodyPr/>
        <a:lstStyle/>
        <a:p>
          <a:pPr rtl="0"/>
          <a:r>
            <a:rPr lang="en-US" dirty="0">
              <a:solidFill>
                <a:srgbClr val="3333CC"/>
              </a:solidFill>
            </a:rPr>
            <a:t>Consolidated Omnibus Budget Reconciliation Act (COBRA)</a:t>
          </a:r>
        </a:p>
      </dgm:t>
    </dgm:pt>
    <dgm:pt modelId="{84D34976-46C2-4498-96F8-A77532F72201}" type="parTrans" cxnId="{D879F0D4-3A03-41B2-AB59-4ED442047CF8}">
      <dgm:prSet/>
      <dgm:spPr/>
      <dgm:t>
        <a:bodyPr/>
        <a:lstStyle/>
        <a:p>
          <a:endParaRPr lang="en-US"/>
        </a:p>
      </dgm:t>
    </dgm:pt>
    <dgm:pt modelId="{E93CD7F8-7C93-4336-B48E-8D189ACAC18C}" type="sibTrans" cxnId="{D879F0D4-3A03-41B2-AB59-4ED442047CF8}">
      <dgm:prSet/>
      <dgm:spPr/>
      <dgm:t>
        <a:bodyPr/>
        <a:lstStyle/>
        <a:p>
          <a:endParaRPr lang="en-US"/>
        </a:p>
      </dgm:t>
    </dgm:pt>
    <dgm:pt modelId="{86387800-7A6F-404A-AE9D-8F99E63D3011}">
      <dgm:prSet/>
      <dgm:spPr/>
      <dgm:t>
        <a:bodyPr/>
        <a:lstStyle/>
        <a:p>
          <a:pPr rtl="0"/>
          <a:r>
            <a:rPr lang="en-US" dirty="0">
              <a:solidFill>
                <a:srgbClr val="015589"/>
              </a:solidFill>
            </a:rPr>
            <a:t>Health Insurance Portability and Accountability Act (HIPAA)</a:t>
          </a:r>
        </a:p>
      </dgm:t>
    </dgm:pt>
    <dgm:pt modelId="{4AC79753-DFB0-42B4-86F0-A82C158888D1}" type="parTrans" cxnId="{3C56DC1D-F313-416B-B20C-A94694543B1A}">
      <dgm:prSet/>
      <dgm:spPr/>
      <dgm:t>
        <a:bodyPr/>
        <a:lstStyle/>
        <a:p>
          <a:endParaRPr lang="en-US"/>
        </a:p>
      </dgm:t>
    </dgm:pt>
    <dgm:pt modelId="{77B22CE4-5C66-4363-88B2-9B016909996C}" type="sibTrans" cxnId="{3C56DC1D-F313-416B-B20C-A94694543B1A}">
      <dgm:prSet/>
      <dgm:spPr/>
      <dgm:t>
        <a:bodyPr/>
        <a:lstStyle/>
        <a:p>
          <a:endParaRPr lang="en-US"/>
        </a:p>
      </dgm:t>
    </dgm:pt>
    <dgm:pt modelId="{86EE4D37-1CF3-4831-8508-B4C35C697BEF}">
      <dgm:prSet/>
      <dgm:spPr/>
      <dgm:t>
        <a:bodyPr/>
        <a:lstStyle/>
        <a:p>
          <a:pPr rtl="0"/>
          <a:r>
            <a:rPr lang="en-US" dirty="0">
              <a:solidFill>
                <a:srgbClr val="3333CC"/>
              </a:solidFill>
            </a:rPr>
            <a:t>No Surprises Act (NSA)</a:t>
          </a:r>
        </a:p>
      </dgm:t>
    </dgm:pt>
    <dgm:pt modelId="{53F20F29-B43B-4D2C-B221-1DBF00A2B947}" type="parTrans" cxnId="{2880727E-13CF-4F4A-960A-5C1B6ED9EC86}">
      <dgm:prSet/>
      <dgm:spPr/>
      <dgm:t>
        <a:bodyPr/>
        <a:lstStyle/>
        <a:p>
          <a:endParaRPr lang="en-US"/>
        </a:p>
      </dgm:t>
    </dgm:pt>
    <dgm:pt modelId="{BE52ACDA-DE7E-474B-9C22-4C4032C618B4}" type="sibTrans" cxnId="{2880727E-13CF-4F4A-960A-5C1B6ED9EC86}">
      <dgm:prSet/>
      <dgm:spPr/>
      <dgm:t>
        <a:bodyPr/>
        <a:lstStyle/>
        <a:p>
          <a:endParaRPr lang="en-US"/>
        </a:p>
      </dgm:t>
    </dgm:pt>
    <dgm:pt modelId="{9D77D9FF-993B-4BBD-8D06-7F20BEB98901}" type="pres">
      <dgm:prSet presAssocID="{A98DEF43-454D-48F5-BAE3-128AAA8EEA31}" presName="vert0" presStyleCnt="0">
        <dgm:presLayoutVars>
          <dgm:dir/>
          <dgm:animOne val="branch"/>
          <dgm:animLvl val="lvl"/>
        </dgm:presLayoutVars>
      </dgm:prSet>
      <dgm:spPr/>
    </dgm:pt>
    <dgm:pt modelId="{E0615193-5EB6-4EE9-A115-0031C432C61C}" type="pres">
      <dgm:prSet presAssocID="{B6E9A5B6-11BE-436F-8DDC-BC037B26D7EC}" presName="thickLine" presStyleLbl="alignNode1" presStyleIdx="0" presStyleCnt="9"/>
      <dgm:spPr/>
    </dgm:pt>
    <dgm:pt modelId="{20E92640-93D9-42BA-89AD-ADC97D4C8D18}" type="pres">
      <dgm:prSet presAssocID="{B6E9A5B6-11BE-436F-8DDC-BC037B26D7EC}" presName="horz1" presStyleCnt="0"/>
      <dgm:spPr/>
    </dgm:pt>
    <dgm:pt modelId="{68F56B51-AF2F-4A4A-B6FE-C5419BA46DDB}" type="pres">
      <dgm:prSet presAssocID="{B6E9A5B6-11BE-436F-8DDC-BC037B26D7EC}" presName="tx1" presStyleLbl="revTx" presStyleIdx="0" presStyleCnt="9"/>
      <dgm:spPr/>
    </dgm:pt>
    <dgm:pt modelId="{F5583A9A-755A-423D-9C58-99A037B2A4B0}" type="pres">
      <dgm:prSet presAssocID="{B6E9A5B6-11BE-436F-8DDC-BC037B26D7EC}" presName="vert1" presStyleCnt="0"/>
      <dgm:spPr/>
    </dgm:pt>
    <dgm:pt modelId="{AAF6EFC4-08EE-4336-ACB9-701FC1EF6058}" type="pres">
      <dgm:prSet presAssocID="{51F6E2C6-C058-4529-B677-46FDBB8928B8}" presName="thickLine" presStyleLbl="alignNode1" presStyleIdx="1" presStyleCnt="9"/>
      <dgm:spPr/>
    </dgm:pt>
    <dgm:pt modelId="{CB2C750A-3341-4D98-9023-F3F0D3497168}" type="pres">
      <dgm:prSet presAssocID="{51F6E2C6-C058-4529-B677-46FDBB8928B8}" presName="horz1" presStyleCnt="0"/>
      <dgm:spPr/>
    </dgm:pt>
    <dgm:pt modelId="{C96A830B-09BD-41A4-A24A-1B7065F3F58E}" type="pres">
      <dgm:prSet presAssocID="{51F6E2C6-C058-4529-B677-46FDBB8928B8}" presName="tx1" presStyleLbl="revTx" presStyleIdx="1" presStyleCnt="9"/>
      <dgm:spPr/>
    </dgm:pt>
    <dgm:pt modelId="{37B2B079-2ED0-4BB5-9AC8-95E12A512DA2}" type="pres">
      <dgm:prSet presAssocID="{51F6E2C6-C058-4529-B677-46FDBB8928B8}" presName="vert1" presStyleCnt="0"/>
      <dgm:spPr/>
    </dgm:pt>
    <dgm:pt modelId="{28F1440D-A8E6-4EE6-B79C-BD577B3481AA}" type="pres">
      <dgm:prSet presAssocID="{3B7B8E55-5B5C-4950-9606-EA2ADD570C27}" presName="thickLine" presStyleLbl="alignNode1" presStyleIdx="2" presStyleCnt="9"/>
      <dgm:spPr/>
    </dgm:pt>
    <dgm:pt modelId="{B8FD865A-1A56-45BA-9563-287AA1790E76}" type="pres">
      <dgm:prSet presAssocID="{3B7B8E55-5B5C-4950-9606-EA2ADD570C27}" presName="horz1" presStyleCnt="0"/>
      <dgm:spPr/>
    </dgm:pt>
    <dgm:pt modelId="{2B30F192-9D79-485E-B32D-B3F8A16A2815}" type="pres">
      <dgm:prSet presAssocID="{3B7B8E55-5B5C-4950-9606-EA2ADD570C27}" presName="tx1" presStyleLbl="revTx" presStyleIdx="2" presStyleCnt="9"/>
      <dgm:spPr/>
    </dgm:pt>
    <dgm:pt modelId="{A1B37DF3-081E-4E98-A614-5001B559D1E5}" type="pres">
      <dgm:prSet presAssocID="{3B7B8E55-5B5C-4950-9606-EA2ADD570C27}" presName="vert1" presStyleCnt="0"/>
      <dgm:spPr/>
    </dgm:pt>
    <dgm:pt modelId="{965D4895-436D-4C9A-8AF3-2C407DBF1E13}" type="pres">
      <dgm:prSet presAssocID="{86EE4D37-1CF3-4831-8508-B4C35C697BEF}" presName="thickLine" presStyleLbl="alignNode1" presStyleIdx="3" presStyleCnt="9"/>
      <dgm:spPr/>
    </dgm:pt>
    <dgm:pt modelId="{94EF744C-FDBE-42F7-87CF-A1FE3830B8CD}" type="pres">
      <dgm:prSet presAssocID="{86EE4D37-1CF3-4831-8508-B4C35C697BEF}" presName="horz1" presStyleCnt="0"/>
      <dgm:spPr/>
    </dgm:pt>
    <dgm:pt modelId="{91068F4F-C435-48FA-A07F-5FE5CA7638CD}" type="pres">
      <dgm:prSet presAssocID="{86EE4D37-1CF3-4831-8508-B4C35C697BEF}" presName="tx1" presStyleLbl="revTx" presStyleIdx="3" presStyleCnt="9"/>
      <dgm:spPr/>
    </dgm:pt>
    <dgm:pt modelId="{5D9E477E-393D-4A5C-B6B9-9E6CA6BCE6B1}" type="pres">
      <dgm:prSet presAssocID="{86EE4D37-1CF3-4831-8508-B4C35C697BEF}" presName="vert1" presStyleCnt="0"/>
      <dgm:spPr/>
    </dgm:pt>
    <dgm:pt modelId="{30858A0F-9D17-4615-B0C2-28894BC9457E}" type="pres">
      <dgm:prSet presAssocID="{86387800-7A6F-404A-AE9D-8F99E63D3011}" presName="thickLine" presStyleLbl="alignNode1" presStyleIdx="4" presStyleCnt="9"/>
      <dgm:spPr/>
    </dgm:pt>
    <dgm:pt modelId="{E6C8212B-5F9C-449D-B98B-E8AC213740E9}" type="pres">
      <dgm:prSet presAssocID="{86387800-7A6F-404A-AE9D-8F99E63D3011}" presName="horz1" presStyleCnt="0"/>
      <dgm:spPr/>
    </dgm:pt>
    <dgm:pt modelId="{78A9E383-D104-4924-87C0-8823088AF334}" type="pres">
      <dgm:prSet presAssocID="{86387800-7A6F-404A-AE9D-8F99E63D3011}" presName="tx1" presStyleLbl="revTx" presStyleIdx="4" presStyleCnt="9"/>
      <dgm:spPr/>
    </dgm:pt>
    <dgm:pt modelId="{9259E46C-DD26-4380-90F0-D81B50190710}" type="pres">
      <dgm:prSet presAssocID="{86387800-7A6F-404A-AE9D-8F99E63D3011}" presName="vert1" presStyleCnt="0"/>
      <dgm:spPr/>
    </dgm:pt>
    <dgm:pt modelId="{F6DE2A92-2AFB-487E-B2BE-50C31E859A8A}" type="pres">
      <dgm:prSet presAssocID="{3184F09B-5DF3-4FE3-94E4-167B8DCF23DB}" presName="thickLine" presStyleLbl="alignNode1" presStyleIdx="5" presStyleCnt="9"/>
      <dgm:spPr/>
    </dgm:pt>
    <dgm:pt modelId="{FFACE899-7E27-457C-9EB8-CA59C1C7FC8A}" type="pres">
      <dgm:prSet presAssocID="{3184F09B-5DF3-4FE3-94E4-167B8DCF23DB}" presName="horz1" presStyleCnt="0"/>
      <dgm:spPr/>
    </dgm:pt>
    <dgm:pt modelId="{FF26E3CA-B798-4DFC-AAB0-F4A61685666B}" type="pres">
      <dgm:prSet presAssocID="{3184F09B-5DF3-4FE3-94E4-167B8DCF23DB}" presName="tx1" presStyleLbl="revTx" presStyleIdx="5" presStyleCnt="9"/>
      <dgm:spPr/>
    </dgm:pt>
    <dgm:pt modelId="{A21B5041-2008-49BC-AC37-187DE7B24E56}" type="pres">
      <dgm:prSet presAssocID="{3184F09B-5DF3-4FE3-94E4-167B8DCF23DB}" presName="vert1" presStyleCnt="0"/>
      <dgm:spPr/>
    </dgm:pt>
    <dgm:pt modelId="{4DD258D2-AA31-4AEF-8B42-9E2701549208}" type="pres">
      <dgm:prSet presAssocID="{E4F535A5-542F-4A0B-A78D-30AEB10F909B}" presName="thickLine" presStyleLbl="alignNode1" presStyleIdx="6" presStyleCnt="9"/>
      <dgm:spPr/>
    </dgm:pt>
    <dgm:pt modelId="{A7E19805-0D75-4A78-BEE3-111961844E66}" type="pres">
      <dgm:prSet presAssocID="{E4F535A5-542F-4A0B-A78D-30AEB10F909B}" presName="horz1" presStyleCnt="0"/>
      <dgm:spPr/>
    </dgm:pt>
    <dgm:pt modelId="{E79E8F8D-7BDE-45C1-AFD7-35BAC727DFE2}" type="pres">
      <dgm:prSet presAssocID="{E4F535A5-542F-4A0B-A78D-30AEB10F909B}" presName="tx1" presStyleLbl="revTx" presStyleIdx="6" presStyleCnt="9"/>
      <dgm:spPr/>
    </dgm:pt>
    <dgm:pt modelId="{C26ECE37-CC23-47BB-AB01-7239A1EAE921}" type="pres">
      <dgm:prSet presAssocID="{E4F535A5-542F-4A0B-A78D-30AEB10F909B}" presName="vert1" presStyleCnt="0"/>
      <dgm:spPr/>
    </dgm:pt>
    <dgm:pt modelId="{67A59D79-D93B-4364-83F2-AEF9EB469F0D}" type="pres">
      <dgm:prSet presAssocID="{B8207DBE-A0AC-4604-A809-F014D95DF9B5}" presName="thickLine" presStyleLbl="alignNode1" presStyleIdx="7" presStyleCnt="9"/>
      <dgm:spPr/>
    </dgm:pt>
    <dgm:pt modelId="{B64C5CF8-FE48-4591-BF9F-4D39DBADF8C2}" type="pres">
      <dgm:prSet presAssocID="{B8207DBE-A0AC-4604-A809-F014D95DF9B5}" presName="horz1" presStyleCnt="0"/>
      <dgm:spPr/>
    </dgm:pt>
    <dgm:pt modelId="{690F63AC-659A-4986-B732-451C0EE2C40E}" type="pres">
      <dgm:prSet presAssocID="{B8207DBE-A0AC-4604-A809-F014D95DF9B5}" presName="tx1" presStyleLbl="revTx" presStyleIdx="7" presStyleCnt="9"/>
      <dgm:spPr/>
    </dgm:pt>
    <dgm:pt modelId="{E49ABE2A-83FA-4C8C-86F4-7C5A07F6F23F}" type="pres">
      <dgm:prSet presAssocID="{B8207DBE-A0AC-4604-A809-F014D95DF9B5}" presName="vert1" presStyleCnt="0"/>
      <dgm:spPr/>
    </dgm:pt>
    <dgm:pt modelId="{AFA98213-55FB-44AC-82E9-B1F6163ECA0A}" type="pres">
      <dgm:prSet presAssocID="{4CE25A25-C3C4-4C6E-A1B4-D32F45F04282}" presName="thickLine" presStyleLbl="alignNode1" presStyleIdx="8" presStyleCnt="9"/>
      <dgm:spPr/>
    </dgm:pt>
    <dgm:pt modelId="{FC127BB4-79F8-49D7-8563-B59A43607177}" type="pres">
      <dgm:prSet presAssocID="{4CE25A25-C3C4-4C6E-A1B4-D32F45F04282}" presName="horz1" presStyleCnt="0"/>
      <dgm:spPr/>
    </dgm:pt>
    <dgm:pt modelId="{437B4D59-4ADE-4241-8568-42DEC1BB7791}" type="pres">
      <dgm:prSet presAssocID="{4CE25A25-C3C4-4C6E-A1B4-D32F45F04282}" presName="tx1" presStyleLbl="revTx" presStyleIdx="8" presStyleCnt="9"/>
      <dgm:spPr/>
    </dgm:pt>
    <dgm:pt modelId="{EEE607DF-BAFE-4187-9ABB-6F75F76BB7CB}" type="pres">
      <dgm:prSet presAssocID="{4CE25A25-C3C4-4C6E-A1B4-D32F45F04282}" presName="vert1" presStyleCnt="0"/>
      <dgm:spPr/>
    </dgm:pt>
  </dgm:ptLst>
  <dgm:cxnLst>
    <dgm:cxn modelId="{8EB3AD03-3829-4AA1-8A4A-2E0721D78AAC}" srcId="{A98DEF43-454D-48F5-BAE3-128AAA8EEA31}" destId="{3184F09B-5DF3-4FE3-94E4-167B8DCF23DB}" srcOrd="5" destOrd="0" parTransId="{F9A965A4-2032-45BA-BE56-CC51B79E4162}" sibTransId="{7597C34A-832B-4155-B91A-7A2C84C505C6}"/>
    <dgm:cxn modelId="{B8CACD19-C6A7-4E4F-8442-B5C0FED3AFA6}" srcId="{A98DEF43-454D-48F5-BAE3-128AAA8EEA31}" destId="{B8207DBE-A0AC-4604-A809-F014D95DF9B5}" srcOrd="7" destOrd="0" parTransId="{968C36E5-FA5D-497E-8C9F-8A741DE19BF6}" sibTransId="{C1B2FAD8-98B4-4CFB-8239-89F3B3962E9B}"/>
    <dgm:cxn modelId="{3C56DC1D-F313-416B-B20C-A94694543B1A}" srcId="{A98DEF43-454D-48F5-BAE3-128AAA8EEA31}" destId="{86387800-7A6F-404A-AE9D-8F99E63D3011}" srcOrd="4" destOrd="0" parTransId="{4AC79753-DFB0-42B4-86F0-A82C158888D1}" sibTransId="{77B22CE4-5C66-4363-88B2-9B016909996C}"/>
    <dgm:cxn modelId="{C831BB23-F7EF-4EBA-831F-9CD4F1F01C52}" srcId="{A98DEF43-454D-48F5-BAE3-128AAA8EEA31}" destId="{B6E9A5B6-11BE-436F-8DDC-BC037B26D7EC}" srcOrd="0" destOrd="0" parTransId="{137D3055-9011-4E2E-9F9D-B5BD078CD0D0}" sibTransId="{A240497A-A5A7-44DD-86DA-A30616300BE0}"/>
    <dgm:cxn modelId="{67B0BD32-7843-4C64-90EB-9C0E6A7D53A3}" type="presOf" srcId="{3184F09B-5DF3-4FE3-94E4-167B8DCF23DB}" destId="{FF26E3CA-B798-4DFC-AAB0-F4A61685666B}" srcOrd="0" destOrd="0" presId="urn:microsoft.com/office/officeart/2008/layout/LinedList"/>
    <dgm:cxn modelId="{BAA53640-3DDF-4F0B-A036-3DC53DF07168}" srcId="{A98DEF43-454D-48F5-BAE3-128AAA8EEA31}" destId="{E4F535A5-542F-4A0B-A78D-30AEB10F909B}" srcOrd="6" destOrd="0" parTransId="{DE0F9B21-62AF-4AA4-B5C9-1C0ECD9AAB50}" sibTransId="{EEFF2330-3F74-466B-9150-7342B745ED8C}"/>
    <dgm:cxn modelId="{0F77D25C-1117-4F21-B72C-CCE68275EBC7}" type="presOf" srcId="{86387800-7A6F-404A-AE9D-8F99E63D3011}" destId="{78A9E383-D104-4924-87C0-8823088AF334}" srcOrd="0" destOrd="0" presId="urn:microsoft.com/office/officeart/2008/layout/LinedList"/>
    <dgm:cxn modelId="{888A6854-D947-4518-B0E4-DA1EE592082D}" type="presOf" srcId="{4CE25A25-C3C4-4C6E-A1B4-D32F45F04282}" destId="{437B4D59-4ADE-4241-8568-42DEC1BB7791}" srcOrd="0" destOrd="0" presId="urn:microsoft.com/office/officeart/2008/layout/LinedList"/>
    <dgm:cxn modelId="{E1681E79-DA37-459E-A05E-7F327648A226}" srcId="{A98DEF43-454D-48F5-BAE3-128AAA8EEA31}" destId="{4CE25A25-C3C4-4C6E-A1B4-D32F45F04282}" srcOrd="8" destOrd="0" parTransId="{ACEA82E4-A12B-43F5-A714-AB2FB72FDE62}" sibTransId="{BE33573F-A38E-4ACC-8C1F-35461E4A9165}"/>
    <dgm:cxn modelId="{2880727E-13CF-4F4A-960A-5C1B6ED9EC86}" srcId="{A98DEF43-454D-48F5-BAE3-128AAA8EEA31}" destId="{86EE4D37-1CF3-4831-8508-B4C35C697BEF}" srcOrd="3" destOrd="0" parTransId="{53F20F29-B43B-4D2C-B221-1DBF00A2B947}" sibTransId="{BE52ACDA-DE7E-474B-9C22-4C4032C618B4}"/>
    <dgm:cxn modelId="{F95F0797-066B-4AA5-AF6C-E7B04AD855B6}" srcId="{A98DEF43-454D-48F5-BAE3-128AAA8EEA31}" destId="{3B7B8E55-5B5C-4950-9606-EA2ADD570C27}" srcOrd="2" destOrd="0" parTransId="{86122B5A-38F7-45BB-81E1-4A11B849AA60}" sibTransId="{26C5D56C-F93B-463C-AE89-F7B745580A67}"/>
    <dgm:cxn modelId="{10A7A198-5AD1-402C-84F5-27E0ACF3D2D1}" type="presOf" srcId="{3B7B8E55-5B5C-4950-9606-EA2ADD570C27}" destId="{2B30F192-9D79-485E-B32D-B3F8A16A2815}" srcOrd="0" destOrd="0" presId="urn:microsoft.com/office/officeart/2008/layout/LinedList"/>
    <dgm:cxn modelId="{3ACFC9AC-C84C-4B63-9604-9C023276A4B9}" type="presOf" srcId="{86EE4D37-1CF3-4831-8508-B4C35C697BEF}" destId="{91068F4F-C435-48FA-A07F-5FE5CA7638CD}" srcOrd="0" destOrd="0" presId="urn:microsoft.com/office/officeart/2008/layout/LinedList"/>
    <dgm:cxn modelId="{0A4216CA-F114-49F9-AB84-87856CA0855A}" type="presOf" srcId="{B8207DBE-A0AC-4604-A809-F014D95DF9B5}" destId="{690F63AC-659A-4986-B732-451C0EE2C40E}" srcOrd="0" destOrd="0" presId="urn:microsoft.com/office/officeart/2008/layout/LinedList"/>
    <dgm:cxn modelId="{D879F0D4-3A03-41B2-AB59-4ED442047CF8}" srcId="{A98DEF43-454D-48F5-BAE3-128AAA8EEA31}" destId="{51F6E2C6-C058-4529-B677-46FDBB8928B8}" srcOrd="1" destOrd="0" parTransId="{84D34976-46C2-4498-96F8-A77532F72201}" sibTransId="{E93CD7F8-7C93-4336-B48E-8D189ACAC18C}"/>
    <dgm:cxn modelId="{C90E99E0-CFCC-4BA9-817F-E0318ECE9C9F}" type="presOf" srcId="{A98DEF43-454D-48F5-BAE3-128AAA8EEA31}" destId="{9D77D9FF-993B-4BBD-8D06-7F20BEB98901}" srcOrd="0" destOrd="0" presId="urn:microsoft.com/office/officeart/2008/layout/LinedList"/>
    <dgm:cxn modelId="{F1D03AE9-31E4-493C-BC21-20614D3E111B}" type="presOf" srcId="{E4F535A5-542F-4A0B-A78D-30AEB10F909B}" destId="{E79E8F8D-7BDE-45C1-AFD7-35BAC727DFE2}" srcOrd="0" destOrd="0" presId="urn:microsoft.com/office/officeart/2008/layout/LinedList"/>
    <dgm:cxn modelId="{50837BF9-660B-41A4-B381-189F97A37261}" type="presOf" srcId="{51F6E2C6-C058-4529-B677-46FDBB8928B8}" destId="{C96A830B-09BD-41A4-A24A-1B7065F3F58E}" srcOrd="0" destOrd="0" presId="urn:microsoft.com/office/officeart/2008/layout/LinedList"/>
    <dgm:cxn modelId="{BF9A93F9-D1D5-4341-BDE0-53F8AA80E83E}" type="presOf" srcId="{B6E9A5B6-11BE-436F-8DDC-BC037B26D7EC}" destId="{68F56B51-AF2F-4A4A-B6FE-C5419BA46DDB}" srcOrd="0" destOrd="0" presId="urn:microsoft.com/office/officeart/2008/layout/LinedList"/>
    <dgm:cxn modelId="{09C90681-A49F-4889-8696-0BE53550AB25}" type="presParOf" srcId="{9D77D9FF-993B-4BBD-8D06-7F20BEB98901}" destId="{E0615193-5EB6-4EE9-A115-0031C432C61C}" srcOrd="0" destOrd="0" presId="urn:microsoft.com/office/officeart/2008/layout/LinedList"/>
    <dgm:cxn modelId="{65428099-1EBA-4B07-8AF3-5A521A7752FC}" type="presParOf" srcId="{9D77D9FF-993B-4BBD-8D06-7F20BEB98901}" destId="{20E92640-93D9-42BA-89AD-ADC97D4C8D18}" srcOrd="1" destOrd="0" presId="urn:microsoft.com/office/officeart/2008/layout/LinedList"/>
    <dgm:cxn modelId="{C1C67619-1041-49EF-8306-9133563EB800}" type="presParOf" srcId="{20E92640-93D9-42BA-89AD-ADC97D4C8D18}" destId="{68F56B51-AF2F-4A4A-B6FE-C5419BA46DDB}" srcOrd="0" destOrd="0" presId="urn:microsoft.com/office/officeart/2008/layout/LinedList"/>
    <dgm:cxn modelId="{72B516B8-D12C-4B49-92FF-F3E5A20CB7DF}" type="presParOf" srcId="{20E92640-93D9-42BA-89AD-ADC97D4C8D18}" destId="{F5583A9A-755A-423D-9C58-99A037B2A4B0}" srcOrd="1" destOrd="0" presId="urn:microsoft.com/office/officeart/2008/layout/LinedList"/>
    <dgm:cxn modelId="{E45DDE1E-97F3-4F7C-B7A4-4E1051EBC043}" type="presParOf" srcId="{9D77D9FF-993B-4BBD-8D06-7F20BEB98901}" destId="{AAF6EFC4-08EE-4336-ACB9-701FC1EF6058}" srcOrd="2" destOrd="0" presId="urn:microsoft.com/office/officeart/2008/layout/LinedList"/>
    <dgm:cxn modelId="{F342A4ED-4929-4677-B72C-FD00BEC4D04C}" type="presParOf" srcId="{9D77D9FF-993B-4BBD-8D06-7F20BEB98901}" destId="{CB2C750A-3341-4D98-9023-F3F0D3497168}" srcOrd="3" destOrd="0" presId="urn:microsoft.com/office/officeart/2008/layout/LinedList"/>
    <dgm:cxn modelId="{36142AAC-6A43-4635-AB06-C8922B3A33B0}" type="presParOf" srcId="{CB2C750A-3341-4D98-9023-F3F0D3497168}" destId="{C96A830B-09BD-41A4-A24A-1B7065F3F58E}" srcOrd="0" destOrd="0" presId="urn:microsoft.com/office/officeart/2008/layout/LinedList"/>
    <dgm:cxn modelId="{A9D03EC6-A43B-4938-8AE9-DB2B7EE8713A}" type="presParOf" srcId="{CB2C750A-3341-4D98-9023-F3F0D3497168}" destId="{37B2B079-2ED0-4BB5-9AC8-95E12A512DA2}" srcOrd="1" destOrd="0" presId="urn:microsoft.com/office/officeart/2008/layout/LinedList"/>
    <dgm:cxn modelId="{95B74D97-A977-4C37-B929-D619FE041C99}" type="presParOf" srcId="{9D77D9FF-993B-4BBD-8D06-7F20BEB98901}" destId="{28F1440D-A8E6-4EE6-B79C-BD577B3481AA}" srcOrd="4" destOrd="0" presId="urn:microsoft.com/office/officeart/2008/layout/LinedList"/>
    <dgm:cxn modelId="{2C0BE7EF-5963-4765-A38D-B030C4275B44}" type="presParOf" srcId="{9D77D9FF-993B-4BBD-8D06-7F20BEB98901}" destId="{B8FD865A-1A56-45BA-9563-287AA1790E76}" srcOrd="5" destOrd="0" presId="urn:microsoft.com/office/officeart/2008/layout/LinedList"/>
    <dgm:cxn modelId="{382C98BC-A111-40DE-ACC3-81D6C5CDBEE5}" type="presParOf" srcId="{B8FD865A-1A56-45BA-9563-287AA1790E76}" destId="{2B30F192-9D79-485E-B32D-B3F8A16A2815}" srcOrd="0" destOrd="0" presId="urn:microsoft.com/office/officeart/2008/layout/LinedList"/>
    <dgm:cxn modelId="{2AA63A8C-ED1C-4B3D-B119-479E6326778F}" type="presParOf" srcId="{B8FD865A-1A56-45BA-9563-287AA1790E76}" destId="{A1B37DF3-081E-4E98-A614-5001B559D1E5}" srcOrd="1" destOrd="0" presId="urn:microsoft.com/office/officeart/2008/layout/LinedList"/>
    <dgm:cxn modelId="{CE89B2CE-ADFE-49B3-93BA-91995AF69B1E}" type="presParOf" srcId="{9D77D9FF-993B-4BBD-8D06-7F20BEB98901}" destId="{965D4895-436D-4C9A-8AF3-2C407DBF1E13}" srcOrd="6" destOrd="0" presId="urn:microsoft.com/office/officeart/2008/layout/LinedList"/>
    <dgm:cxn modelId="{C3B856DE-55FA-4429-88B5-C826CC59C666}" type="presParOf" srcId="{9D77D9FF-993B-4BBD-8D06-7F20BEB98901}" destId="{94EF744C-FDBE-42F7-87CF-A1FE3830B8CD}" srcOrd="7" destOrd="0" presId="urn:microsoft.com/office/officeart/2008/layout/LinedList"/>
    <dgm:cxn modelId="{8682309D-3F88-4FE4-9B62-2D39E14A3AA5}" type="presParOf" srcId="{94EF744C-FDBE-42F7-87CF-A1FE3830B8CD}" destId="{91068F4F-C435-48FA-A07F-5FE5CA7638CD}" srcOrd="0" destOrd="0" presId="urn:microsoft.com/office/officeart/2008/layout/LinedList"/>
    <dgm:cxn modelId="{044E25E5-2ACC-4C6C-AC80-307DF19E3184}" type="presParOf" srcId="{94EF744C-FDBE-42F7-87CF-A1FE3830B8CD}" destId="{5D9E477E-393D-4A5C-B6B9-9E6CA6BCE6B1}" srcOrd="1" destOrd="0" presId="urn:microsoft.com/office/officeart/2008/layout/LinedList"/>
    <dgm:cxn modelId="{92ECED26-CB3F-48BA-BAC5-BEF3891C32EB}" type="presParOf" srcId="{9D77D9FF-993B-4BBD-8D06-7F20BEB98901}" destId="{30858A0F-9D17-4615-B0C2-28894BC9457E}" srcOrd="8" destOrd="0" presId="urn:microsoft.com/office/officeart/2008/layout/LinedList"/>
    <dgm:cxn modelId="{07F7AE6E-5054-46DD-B3F4-6B34FF8FF253}" type="presParOf" srcId="{9D77D9FF-993B-4BBD-8D06-7F20BEB98901}" destId="{E6C8212B-5F9C-449D-B98B-E8AC213740E9}" srcOrd="9" destOrd="0" presId="urn:microsoft.com/office/officeart/2008/layout/LinedList"/>
    <dgm:cxn modelId="{684E0DAF-ADA2-4264-B76D-B76625610058}" type="presParOf" srcId="{E6C8212B-5F9C-449D-B98B-E8AC213740E9}" destId="{78A9E383-D104-4924-87C0-8823088AF334}" srcOrd="0" destOrd="0" presId="urn:microsoft.com/office/officeart/2008/layout/LinedList"/>
    <dgm:cxn modelId="{0179D19E-BF9E-49D7-A1E9-AA3A9F3BD1E2}" type="presParOf" srcId="{E6C8212B-5F9C-449D-B98B-E8AC213740E9}" destId="{9259E46C-DD26-4380-90F0-D81B50190710}" srcOrd="1" destOrd="0" presId="urn:microsoft.com/office/officeart/2008/layout/LinedList"/>
    <dgm:cxn modelId="{6C193663-2450-4BE6-9100-5FB35CD67E00}" type="presParOf" srcId="{9D77D9FF-993B-4BBD-8D06-7F20BEB98901}" destId="{F6DE2A92-2AFB-487E-B2BE-50C31E859A8A}" srcOrd="10" destOrd="0" presId="urn:microsoft.com/office/officeart/2008/layout/LinedList"/>
    <dgm:cxn modelId="{3A05ABD6-D339-4B16-A985-8A527D22B15B}" type="presParOf" srcId="{9D77D9FF-993B-4BBD-8D06-7F20BEB98901}" destId="{FFACE899-7E27-457C-9EB8-CA59C1C7FC8A}" srcOrd="11" destOrd="0" presId="urn:microsoft.com/office/officeart/2008/layout/LinedList"/>
    <dgm:cxn modelId="{978D692A-262B-4999-B011-A471F1578590}" type="presParOf" srcId="{FFACE899-7E27-457C-9EB8-CA59C1C7FC8A}" destId="{FF26E3CA-B798-4DFC-AAB0-F4A61685666B}" srcOrd="0" destOrd="0" presId="urn:microsoft.com/office/officeart/2008/layout/LinedList"/>
    <dgm:cxn modelId="{85251BB9-E404-47B5-8B3D-EDF9AB40B223}" type="presParOf" srcId="{FFACE899-7E27-457C-9EB8-CA59C1C7FC8A}" destId="{A21B5041-2008-49BC-AC37-187DE7B24E56}" srcOrd="1" destOrd="0" presId="urn:microsoft.com/office/officeart/2008/layout/LinedList"/>
    <dgm:cxn modelId="{4BFBA8CB-0073-41FF-8DAE-A496A72030FD}" type="presParOf" srcId="{9D77D9FF-993B-4BBD-8D06-7F20BEB98901}" destId="{4DD258D2-AA31-4AEF-8B42-9E2701549208}" srcOrd="12" destOrd="0" presId="urn:microsoft.com/office/officeart/2008/layout/LinedList"/>
    <dgm:cxn modelId="{BD0FA175-73FC-409B-B331-377A32D17E0F}" type="presParOf" srcId="{9D77D9FF-993B-4BBD-8D06-7F20BEB98901}" destId="{A7E19805-0D75-4A78-BEE3-111961844E66}" srcOrd="13" destOrd="0" presId="urn:microsoft.com/office/officeart/2008/layout/LinedList"/>
    <dgm:cxn modelId="{26B4E6D7-0D2E-4E4A-96A0-C53C9A687120}" type="presParOf" srcId="{A7E19805-0D75-4A78-BEE3-111961844E66}" destId="{E79E8F8D-7BDE-45C1-AFD7-35BAC727DFE2}" srcOrd="0" destOrd="0" presId="urn:microsoft.com/office/officeart/2008/layout/LinedList"/>
    <dgm:cxn modelId="{3022B439-55B6-42C3-B4C6-4A8FAA9E94D6}" type="presParOf" srcId="{A7E19805-0D75-4A78-BEE3-111961844E66}" destId="{C26ECE37-CC23-47BB-AB01-7239A1EAE921}" srcOrd="1" destOrd="0" presId="urn:microsoft.com/office/officeart/2008/layout/LinedList"/>
    <dgm:cxn modelId="{858AFE50-4081-4D57-901C-E078F9049871}" type="presParOf" srcId="{9D77D9FF-993B-4BBD-8D06-7F20BEB98901}" destId="{67A59D79-D93B-4364-83F2-AEF9EB469F0D}" srcOrd="14" destOrd="0" presId="urn:microsoft.com/office/officeart/2008/layout/LinedList"/>
    <dgm:cxn modelId="{4D3BB38F-2088-4BDD-AD18-741D51D4E4D6}" type="presParOf" srcId="{9D77D9FF-993B-4BBD-8D06-7F20BEB98901}" destId="{B64C5CF8-FE48-4591-BF9F-4D39DBADF8C2}" srcOrd="15" destOrd="0" presId="urn:microsoft.com/office/officeart/2008/layout/LinedList"/>
    <dgm:cxn modelId="{2B357666-F3E4-426F-969C-1926E791F88C}" type="presParOf" srcId="{B64C5CF8-FE48-4591-BF9F-4D39DBADF8C2}" destId="{690F63AC-659A-4986-B732-451C0EE2C40E}" srcOrd="0" destOrd="0" presId="urn:microsoft.com/office/officeart/2008/layout/LinedList"/>
    <dgm:cxn modelId="{3BD3EA5A-38AE-47E1-A12D-3A4F9B40A2BF}" type="presParOf" srcId="{B64C5CF8-FE48-4591-BF9F-4D39DBADF8C2}" destId="{E49ABE2A-83FA-4C8C-86F4-7C5A07F6F23F}" srcOrd="1" destOrd="0" presId="urn:microsoft.com/office/officeart/2008/layout/LinedList"/>
    <dgm:cxn modelId="{91C74208-40FF-4141-B69B-2CD75B256AA6}" type="presParOf" srcId="{9D77D9FF-993B-4BBD-8D06-7F20BEB98901}" destId="{AFA98213-55FB-44AC-82E9-B1F6163ECA0A}" srcOrd="16" destOrd="0" presId="urn:microsoft.com/office/officeart/2008/layout/LinedList"/>
    <dgm:cxn modelId="{09FB5007-84DF-4142-86FA-050AD581C908}" type="presParOf" srcId="{9D77D9FF-993B-4BBD-8D06-7F20BEB98901}" destId="{FC127BB4-79F8-49D7-8563-B59A43607177}" srcOrd="17" destOrd="0" presId="urn:microsoft.com/office/officeart/2008/layout/LinedList"/>
    <dgm:cxn modelId="{D1B8872B-76AC-4090-A93E-BAFDF992C6F7}" type="presParOf" srcId="{FC127BB4-79F8-49D7-8563-B59A43607177}" destId="{437B4D59-4ADE-4241-8568-42DEC1BB7791}" srcOrd="0" destOrd="0" presId="urn:microsoft.com/office/officeart/2008/layout/LinedList"/>
    <dgm:cxn modelId="{B611C04B-338A-4115-8CA0-C08CF5D08ADB}" type="presParOf" srcId="{FC127BB4-79F8-49D7-8563-B59A43607177}" destId="{EEE607DF-BAFE-4187-9ABB-6F75F76BB7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930DB7-045E-4FEA-895A-68669F6F809C}"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8EB1922A-5382-42FC-93B1-3BF705FDE8B4}">
      <dgm:prSet phldrT="[Text]"/>
      <dgm:spPr/>
      <dgm:t>
        <a:bodyPr/>
        <a:lstStyle/>
        <a:p>
          <a:r>
            <a:rPr lang="en-US" b="1" dirty="0">
              <a:effectLst>
                <a:outerShdw blurRad="38100" dist="38100" dir="2700000" algn="tl">
                  <a:srgbClr val="000000">
                    <a:alpha val="43137"/>
                  </a:srgbClr>
                </a:outerShdw>
              </a:effectLst>
            </a:rPr>
            <a:t>Department of Labor</a:t>
          </a:r>
        </a:p>
      </dgm:t>
    </dgm:pt>
    <dgm:pt modelId="{D2BBA69D-1FF0-427D-9ED3-ED307796E549}" type="parTrans" cxnId="{DF99069F-6386-4027-9E3F-9F54BFC56EDA}">
      <dgm:prSet/>
      <dgm:spPr/>
      <dgm:t>
        <a:bodyPr/>
        <a:lstStyle/>
        <a:p>
          <a:endParaRPr lang="en-US"/>
        </a:p>
      </dgm:t>
    </dgm:pt>
    <dgm:pt modelId="{A1944639-D3C8-4D77-AC2A-B590773D42B3}" type="sibTrans" cxnId="{DF99069F-6386-4027-9E3F-9F54BFC56EDA}">
      <dgm:prSet/>
      <dgm:spPr/>
      <dgm:t>
        <a:bodyPr/>
        <a:lstStyle/>
        <a:p>
          <a:endParaRPr lang="en-US"/>
        </a:p>
      </dgm:t>
    </dgm:pt>
    <dgm:pt modelId="{D20E796A-0537-4D96-8BFE-39E7440F1D9E}">
      <dgm:prSet phldrT="[Text]" custT="1"/>
      <dgm:spPr>
        <a:solidFill>
          <a:schemeClr val="accent1">
            <a:lumMod val="20000"/>
            <a:lumOff val="80000"/>
            <a:alpha val="90000"/>
          </a:schemeClr>
        </a:solidFill>
      </dgm:spPr>
      <dgm:t>
        <a:bodyPr/>
        <a:lstStyle/>
        <a:p>
          <a:r>
            <a:rPr lang="en-US" sz="2000" dirty="0"/>
            <a:t>ERISA</a:t>
          </a:r>
        </a:p>
      </dgm:t>
    </dgm:pt>
    <dgm:pt modelId="{4D688783-4223-4D0F-ACFC-69388206954B}" type="parTrans" cxnId="{56A05707-B9D0-4F06-AA3A-90F30E9B54EC}">
      <dgm:prSet/>
      <dgm:spPr/>
      <dgm:t>
        <a:bodyPr/>
        <a:lstStyle/>
        <a:p>
          <a:endParaRPr lang="en-US"/>
        </a:p>
      </dgm:t>
    </dgm:pt>
    <dgm:pt modelId="{45BA59B9-C81A-4E22-B633-518A40767386}" type="sibTrans" cxnId="{56A05707-B9D0-4F06-AA3A-90F30E9B54EC}">
      <dgm:prSet/>
      <dgm:spPr/>
      <dgm:t>
        <a:bodyPr/>
        <a:lstStyle/>
        <a:p>
          <a:endParaRPr lang="en-US"/>
        </a:p>
      </dgm:t>
    </dgm:pt>
    <dgm:pt modelId="{C3921EF6-587F-4961-80D2-6CD995BFAF8F}">
      <dgm:prSet phldrT="[Text]"/>
      <dgm:spPr>
        <a:solidFill>
          <a:srgbClr val="3333CC"/>
        </a:solidFill>
      </dgm:spPr>
      <dgm:t>
        <a:bodyPr/>
        <a:lstStyle/>
        <a:p>
          <a:r>
            <a:rPr lang="en-US" b="1" dirty="0">
              <a:effectLst>
                <a:outerShdw blurRad="38100" dist="38100" dir="2700000" algn="tl">
                  <a:srgbClr val="000000">
                    <a:alpha val="43137"/>
                  </a:srgbClr>
                </a:outerShdw>
              </a:effectLst>
            </a:rPr>
            <a:t>Department of Health and Human Services</a:t>
          </a:r>
        </a:p>
      </dgm:t>
    </dgm:pt>
    <dgm:pt modelId="{26A050C5-6065-4AF1-B746-D3028A11FE6F}" type="parTrans" cxnId="{DB54E21A-2222-4AD9-8308-8FEA2B50E839}">
      <dgm:prSet/>
      <dgm:spPr/>
      <dgm:t>
        <a:bodyPr/>
        <a:lstStyle/>
        <a:p>
          <a:endParaRPr lang="en-US"/>
        </a:p>
      </dgm:t>
    </dgm:pt>
    <dgm:pt modelId="{3E66A25B-7F0B-4899-A3AF-20CC0968C077}" type="sibTrans" cxnId="{DB54E21A-2222-4AD9-8308-8FEA2B50E839}">
      <dgm:prSet/>
      <dgm:spPr/>
      <dgm:t>
        <a:bodyPr/>
        <a:lstStyle/>
        <a:p>
          <a:endParaRPr lang="en-US"/>
        </a:p>
      </dgm:t>
    </dgm:pt>
    <dgm:pt modelId="{77A9C23D-0DC7-4E8F-B115-B49DAD10EC2B}">
      <dgm:prSet phldrT="[Text]"/>
      <dgm:spPr/>
      <dgm:t>
        <a:bodyPr/>
        <a:lstStyle/>
        <a:p>
          <a:r>
            <a:rPr lang="en-US" b="1" dirty="0">
              <a:effectLst>
                <a:outerShdw blurRad="38100" dist="38100" dir="2700000" algn="tl">
                  <a:srgbClr val="000000">
                    <a:alpha val="43137"/>
                  </a:srgbClr>
                </a:outerShdw>
              </a:effectLst>
            </a:rPr>
            <a:t>Department of Treasury</a:t>
          </a:r>
        </a:p>
      </dgm:t>
    </dgm:pt>
    <dgm:pt modelId="{1BF5DBD8-5A29-4F0C-854C-A91B81818529}" type="parTrans" cxnId="{81008FBD-6C35-41D1-8701-D4FA02B2DD55}">
      <dgm:prSet/>
      <dgm:spPr/>
      <dgm:t>
        <a:bodyPr/>
        <a:lstStyle/>
        <a:p>
          <a:endParaRPr lang="en-US"/>
        </a:p>
      </dgm:t>
    </dgm:pt>
    <dgm:pt modelId="{460593E9-DC88-4619-8D9E-7CF3F03BCAA4}" type="sibTrans" cxnId="{81008FBD-6C35-41D1-8701-D4FA02B2DD55}">
      <dgm:prSet/>
      <dgm:spPr/>
      <dgm:t>
        <a:bodyPr/>
        <a:lstStyle/>
        <a:p>
          <a:endParaRPr lang="en-US"/>
        </a:p>
      </dgm:t>
    </dgm:pt>
    <dgm:pt modelId="{E87C4719-5E01-4976-9439-07497D3595B1}">
      <dgm:prSet phldrT="[Text]" custT="1"/>
      <dgm:spPr>
        <a:solidFill>
          <a:schemeClr val="accent1">
            <a:lumMod val="20000"/>
            <a:lumOff val="80000"/>
            <a:alpha val="90000"/>
          </a:schemeClr>
        </a:solidFill>
      </dgm:spPr>
      <dgm:t>
        <a:bodyPr/>
        <a:lstStyle/>
        <a:p>
          <a:r>
            <a:rPr lang="en-US" sz="2000" dirty="0"/>
            <a:t>Internal Revenue Code</a:t>
          </a:r>
        </a:p>
      </dgm:t>
    </dgm:pt>
    <dgm:pt modelId="{9C3E6224-D017-4D8C-81B8-5491142AA987}" type="parTrans" cxnId="{7ABA834E-2394-40B4-81CF-A0A70470BFF9}">
      <dgm:prSet/>
      <dgm:spPr/>
      <dgm:t>
        <a:bodyPr/>
        <a:lstStyle/>
        <a:p>
          <a:endParaRPr lang="en-US"/>
        </a:p>
      </dgm:t>
    </dgm:pt>
    <dgm:pt modelId="{27F76C9A-140B-46FC-907F-B9C590B759F7}" type="sibTrans" cxnId="{7ABA834E-2394-40B4-81CF-A0A70470BFF9}">
      <dgm:prSet/>
      <dgm:spPr/>
      <dgm:t>
        <a:bodyPr/>
        <a:lstStyle/>
        <a:p>
          <a:endParaRPr lang="en-US"/>
        </a:p>
      </dgm:t>
    </dgm:pt>
    <dgm:pt modelId="{6F556FFD-3461-41B5-A94A-81EF8E96D27E}">
      <dgm:prSet phldrT="[Text]"/>
      <dgm:spPr>
        <a:solidFill>
          <a:srgbClr val="3333CC"/>
        </a:solidFill>
      </dgm:spPr>
      <dgm:t>
        <a:bodyPr/>
        <a:lstStyle/>
        <a:p>
          <a:r>
            <a:rPr lang="en-US" b="1" dirty="0">
              <a:effectLst>
                <a:outerShdw blurRad="38100" dist="38100" dir="2700000" algn="tl">
                  <a:srgbClr val="000000">
                    <a:alpha val="43137"/>
                  </a:srgbClr>
                </a:outerShdw>
              </a:effectLst>
            </a:rPr>
            <a:t>States</a:t>
          </a:r>
        </a:p>
      </dgm:t>
    </dgm:pt>
    <dgm:pt modelId="{397F5FE4-EDDE-4AD3-B1CA-B1BFEB2C5AF8}" type="parTrans" cxnId="{B97103F3-F666-421F-ACB9-B453C3250098}">
      <dgm:prSet/>
      <dgm:spPr/>
      <dgm:t>
        <a:bodyPr/>
        <a:lstStyle/>
        <a:p>
          <a:endParaRPr lang="en-US"/>
        </a:p>
      </dgm:t>
    </dgm:pt>
    <dgm:pt modelId="{FD73CF24-5297-4539-9E11-4471F829C5AF}" type="sibTrans" cxnId="{B97103F3-F666-421F-ACB9-B453C3250098}">
      <dgm:prSet/>
      <dgm:spPr/>
      <dgm:t>
        <a:bodyPr/>
        <a:lstStyle/>
        <a:p>
          <a:endParaRPr lang="en-US"/>
        </a:p>
      </dgm:t>
    </dgm:pt>
    <dgm:pt modelId="{AE3743A4-C439-4803-A342-B84F2FBA8B10}">
      <dgm:prSet phldrT="[Text]" custT="1"/>
      <dgm:spPr>
        <a:solidFill>
          <a:schemeClr val="accent1">
            <a:lumMod val="20000"/>
            <a:lumOff val="80000"/>
            <a:alpha val="90000"/>
          </a:schemeClr>
        </a:solidFill>
      </dgm:spPr>
      <dgm:t>
        <a:bodyPr/>
        <a:lstStyle/>
        <a:p>
          <a:r>
            <a:rPr lang="en-US" sz="2000" dirty="0"/>
            <a:t>Public Health Service Act</a:t>
          </a:r>
        </a:p>
      </dgm:t>
    </dgm:pt>
    <dgm:pt modelId="{07189419-6C4C-4B83-B255-490C614E2EC9}" type="parTrans" cxnId="{460B7633-E9AB-42C4-B772-3BB867315077}">
      <dgm:prSet/>
      <dgm:spPr/>
      <dgm:t>
        <a:bodyPr/>
        <a:lstStyle/>
        <a:p>
          <a:endParaRPr lang="en-US"/>
        </a:p>
      </dgm:t>
    </dgm:pt>
    <dgm:pt modelId="{86D13D75-546C-4E94-B324-75D4E4C53E07}" type="sibTrans" cxnId="{460B7633-E9AB-42C4-B772-3BB867315077}">
      <dgm:prSet/>
      <dgm:spPr/>
      <dgm:t>
        <a:bodyPr/>
        <a:lstStyle/>
        <a:p>
          <a:endParaRPr lang="en-US"/>
        </a:p>
      </dgm:t>
    </dgm:pt>
    <dgm:pt modelId="{BDFA3AAC-09E0-4787-B346-79A8BF9DEAB8}">
      <dgm:prSet phldrT="[Text]" custT="1"/>
      <dgm:spPr>
        <a:solidFill>
          <a:schemeClr val="accent1">
            <a:lumMod val="20000"/>
            <a:lumOff val="80000"/>
            <a:alpha val="90000"/>
          </a:schemeClr>
        </a:solidFill>
      </dgm:spPr>
      <dgm:t>
        <a:bodyPr/>
        <a:lstStyle/>
        <a:p>
          <a:r>
            <a:rPr lang="en-US" sz="2000" dirty="0"/>
            <a:t>State Insurance Laws</a:t>
          </a:r>
        </a:p>
      </dgm:t>
    </dgm:pt>
    <dgm:pt modelId="{3C82FB31-6830-47CD-B88F-7ED68E7101F0}" type="parTrans" cxnId="{F59D09C3-CD9D-4E53-ADC6-6BDE78029396}">
      <dgm:prSet/>
      <dgm:spPr/>
      <dgm:t>
        <a:bodyPr/>
        <a:lstStyle/>
        <a:p>
          <a:endParaRPr lang="en-US"/>
        </a:p>
      </dgm:t>
    </dgm:pt>
    <dgm:pt modelId="{7CA10513-8FAC-48F0-80C0-09C757E9053C}" type="sibTrans" cxnId="{F59D09C3-CD9D-4E53-ADC6-6BDE78029396}">
      <dgm:prSet/>
      <dgm:spPr/>
      <dgm:t>
        <a:bodyPr/>
        <a:lstStyle/>
        <a:p>
          <a:endParaRPr lang="en-US"/>
        </a:p>
      </dgm:t>
    </dgm:pt>
    <dgm:pt modelId="{0F99D890-DE08-4AD8-9812-C39D33BB0D41}">
      <dgm:prSet phldrT="[Text]"/>
      <dgm:spPr/>
      <dgm:t>
        <a:bodyPr/>
        <a:lstStyle/>
        <a:p>
          <a:r>
            <a:rPr lang="en-US" b="1" dirty="0">
              <a:effectLst>
                <a:outerShdw blurRad="38100" dist="38100" dir="2700000" algn="tl">
                  <a:srgbClr val="000000">
                    <a:alpha val="43137"/>
                  </a:srgbClr>
                </a:outerShdw>
              </a:effectLst>
            </a:rPr>
            <a:t>Participants and Beneficiaries</a:t>
          </a:r>
        </a:p>
      </dgm:t>
    </dgm:pt>
    <dgm:pt modelId="{BDE20A6C-B75A-455D-8877-B3273160C376}" type="parTrans" cxnId="{80F8D08D-D782-4640-940B-79B68C12FA7F}">
      <dgm:prSet/>
      <dgm:spPr/>
      <dgm:t>
        <a:bodyPr/>
        <a:lstStyle/>
        <a:p>
          <a:endParaRPr lang="en-US"/>
        </a:p>
      </dgm:t>
    </dgm:pt>
    <dgm:pt modelId="{5C802E66-5505-45B5-AFA9-CB73265BB1B8}" type="sibTrans" cxnId="{80F8D08D-D782-4640-940B-79B68C12FA7F}">
      <dgm:prSet/>
      <dgm:spPr/>
      <dgm:t>
        <a:bodyPr/>
        <a:lstStyle/>
        <a:p>
          <a:endParaRPr lang="en-US"/>
        </a:p>
      </dgm:t>
    </dgm:pt>
    <dgm:pt modelId="{63D5EF44-0CE3-4B2A-A4C0-C90AF2A8E67B}">
      <dgm:prSet phldrT="[Text]" custT="1"/>
      <dgm:spPr>
        <a:solidFill>
          <a:schemeClr val="accent1">
            <a:lumMod val="20000"/>
            <a:lumOff val="80000"/>
            <a:alpha val="90000"/>
          </a:schemeClr>
        </a:solidFill>
      </dgm:spPr>
      <dgm:t>
        <a:bodyPr/>
        <a:lstStyle/>
        <a:p>
          <a:r>
            <a:rPr lang="en-US" sz="2000" dirty="0"/>
            <a:t>Private litigation</a:t>
          </a:r>
        </a:p>
      </dgm:t>
    </dgm:pt>
    <dgm:pt modelId="{1853D6CD-1B52-4CC6-AEB5-CDF1DCFE1771}" type="parTrans" cxnId="{9542561C-2DCF-4BF1-A76C-9C5E811ACC86}">
      <dgm:prSet/>
      <dgm:spPr/>
      <dgm:t>
        <a:bodyPr/>
        <a:lstStyle/>
        <a:p>
          <a:endParaRPr lang="en-US"/>
        </a:p>
      </dgm:t>
    </dgm:pt>
    <dgm:pt modelId="{31BDCBF8-27BA-4FA4-B72B-DC70E08D5AAA}" type="sibTrans" cxnId="{9542561C-2DCF-4BF1-A76C-9C5E811ACC86}">
      <dgm:prSet/>
      <dgm:spPr/>
      <dgm:t>
        <a:bodyPr/>
        <a:lstStyle/>
        <a:p>
          <a:endParaRPr lang="en-US"/>
        </a:p>
      </dgm:t>
    </dgm:pt>
    <dgm:pt modelId="{711E2D8C-FB9D-468E-9955-DE7FE7724F09}" type="pres">
      <dgm:prSet presAssocID="{B0930DB7-045E-4FEA-895A-68669F6F809C}" presName="Name0" presStyleCnt="0">
        <dgm:presLayoutVars>
          <dgm:dir/>
          <dgm:animLvl val="lvl"/>
          <dgm:resizeHandles val="exact"/>
        </dgm:presLayoutVars>
      </dgm:prSet>
      <dgm:spPr/>
    </dgm:pt>
    <dgm:pt modelId="{9063D8AC-5881-4764-8384-1B7263863226}" type="pres">
      <dgm:prSet presAssocID="{8EB1922A-5382-42FC-93B1-3BF705FDE8B4}" presName="linNode" presStyleCnt="0"/>
      <dgm:spPr/>
    </dgm:pt>
    <dgm:pt modelId="{D391C2E3-07C6-4D68-BDFC-4E5C3B16FC76}" type="pres">
      <dgm:prSet presAssocID="{8EB1922A-5382-42FC-93B1-3BF705FDE8B4}" presName="parentText" presStyleLbl="node1" presStyleIdx="0" presStyleCnt="5" custLinFactNeighborY="-229">
        <dgm:presLayoutVars>
          <dgm:chMax val="1"/>
          <dgm:bulletEnabled val="1"/>
        </dgm:presLayoutVars>
      </dgm:prSet>
      <dgm:spPr/>
    </dgm:pt>
    <dgm:pt modelId="{39C8BA27-8228-465A-B316-BD92A08B8AB4}" type="pres">
      <dgm:prSet presAssocID="{8EB1922A-5382-42FC-93B1-3BF705FDE8B4}" presName="descendantText" presStyleLbl="alignAccFollowNode1" presStyleIdx="0" presStyleCnt="5" custLinFactNeighborX="694" custLinFactNeighborY="-568">
        <dgm:presLayoutVars>
          <dgm:bulletEnabled val="1"/>
        </dgm:presLayoutVars>
      </dgm:prSet>
      <dgm:spPr/>
    </dgm:pt>
    <dgm:pt modelId="{5C7F79D9-5928-49E8-82CB-C33649DEF5EC}" type="pres">
      <dgm:prSet presAssocID="{A1944639-D3C8-4D77-AC2A-B590773D42B3}" presName="sp" presStyleCnt="0"/>
      <dgm:spPr/>
    </dgm:pt>
    <dgm:pt modelId="{6FE46A15-A732-46F0-B6EF-0A92FDD941BA}" type="pres">
      <dgm:prSet presAssocID="{C3921EF6-587F-4961-80D2-6CD995BFAF8F}" presName="linNode" presStyleCnt="0"/>
      <dgm:spPr/>
    </dgm:pt>
    <dgm:pt modelId="{3B3EB83D-AFB8-4DEC-B39C-A69C84A0958E}" type="pres">
      <dgm:prSet presAssocID="{C3921EF6-587F-4961-80D2-6CD995BFAF8F}" presName="parentText" presStyleLbl="node1" presStyleIdx="1" presStyleCnt="5" custLinFactNeighborY="-2364">
        <dgm:presLayoutVars>
          <dgm:chMax val="1"/>
          <dgm:bulletEnabled val="1"/>
        </dgm:presLayoutVars>
      </dgm:prSet>
      <dgm:spPr/>
    </dgm:pt>
    <dgm:pt modelId="{3CB02991-569C-4155-B1AB-56664472DB8B}" type="pres">
      <dgm:prSet presAssocID="{C3921EF6-587F-4961-80D2-6CD995BFAF8F}" presName="descendantText" presStyleLbl="alignAccFollowNode1" presStyleIdx="1" presStyleCnt="5">
        <dgm:presLayoutVars>
          <dgm:bulletEnabled val="1"/>
        </dgm:presLayoutVars>
      </dgm:prSet>
      <dgm:spPr/>
    </dgm:pt>
    <dgm:pt modelId="{CF58E485-3E8C-428C-A42E-B5A611D05973}" type="pres">
      <dgm:prSet presAssocID="{3E66A25B-7F0B-4899-A3AF-20CC0968C077}" presName="sp" presStyleCnt="0"/>
      <dgm:spPr/>
    </dgm:pt>
    <dgm:pt modelId="{D1E912E0-972D-4DCE-96A9-CD5313E2D2D0}" type="pres">
      <dgm:prSet presAssocID="{77A9C23D-0DC7-4E8F-B115-B49DAD10EC2B}" presName="linNode" presStyleCnt="0"/>
      <dgm:spPr/>
    </dgm:pt>
    <dgm:pt modelId="{6FCF6AA2-3FCE-41D7-A584-A76BEC0017C4}" type="pres">
      <dgm:prSet presAssocID="{77A9C23D-0DC7-4E8F-B115-B49DAD10EC2B}" presName="parentText" presStyleLbl="node1" presStyleIdx="2" presStyleCnt="5">
        <dgm:presLayoutVars>
          <dgm:chMax val="1"/>
          <dgm:bulletEnabled val="1"/>
        </dgm:presLayoutVars>
      </dgm:prSet>
      <dgm:spPr/>
    </dgm:pt>
    <dgm:pt modelId="{A14D7A11-4198-45D9-B95C-788C27CA3085}" type="pres">
      <dgm:prSet presAssocID="{77A9C23D-0DC7-4E8F-B115-B49DAD10EC2B}" presName="descendantText" presStyleLbl="alignAccFollowNode1" presStyleIdx="2" presStyleCnt="5">
        <dgm:presLayoutVars>
          <dgm:bulletEnabled val="1"/>
        </dgm:presLayoutVars>
      </dgm:prSet>
      <dgm:spPr/>
    </dgm:pt>
    <dgm:pt modelId="{B3DDEBCB-801E-4F02-AA34-113095C859F2}" type="pres">
      <dgm:prSet presAssocID="{460593E9-DC88-4619-8D9E-7CF3F03BCAA4}" presName="sp" presStyleCnt="0"/>
      <dgm:spPr/>
    </dgm:pt>
    <dgm:pt modelId="{CC771183-07A4-422D-B0C3-6EDB6B9F63E7}" type="pres">
      <dgm:prSet presAssocID="{6F556FFD-3461-41B5-A94A-81EF8E96D27E}" presName="linNode" presStyleCnt="0"/>
      <dgm:spPr/>
    </dgm:pt>
    <dgm:pt modelId="{1BDAB3B5-5212-4E5D-9575-12AF958468C4}" type="pres">
      <dgm:prSet presAssocID="{6F556FFD-3461-41B5-A94A-81EF8E96D27E}" presName="parentText" presStyleLbl="node1" presStyleIdx="3" presStyleCnt="5">
        <dgm:presLayoutVars>
          <dgm:chMax val="1"/>
          <dgm:bulletEnabled val="1"/>
        </dgm:presLayoutVars>
      </dgm:prSet>
      <dgm:spPr/>
    </dgm:pt>
    <dgm:pt modelId="{33CD9F66-3E24-4ADE-BE93-B4DFFBCCB1B9}" type="pres">
      <dgm:prSet presAssocID="{6F556FFD-3461-41B5-A94A-81EF8E96D27E}" presName="descendantText" presStyleLbl="alignAccFollowNode1" presStyleIdx="3" presStyleCnt="5">
        <dgm:presLayoutVars>
          <dgm:bulletEnabled val="1"/>
        </dgm:presLayoutVars>
      </dgm:prSet>
      <dgm:spPr/>
    </dgm:pt>
    <dgm:pt modelId="{CB6DEE10-1662-41EA-907A-33B7AB93AB36}" type="pres">
      <dgm:prSet presAssocID="{FD73CF24-5297-4539-9E11-4471F829C5AF}" presName="sp" presStyleCnt="0"/>
      <dgm:spPr/>
    </dgm:pt>
    <dgm:pt modelId="{41257485-DE50-4C32-AAD5-E4E007CC6C2C}" type="pres">
      <dgm:prSet presAssocID="{0F99D890-DE08-4AD8-9812-C39D33BB0D41}" presName="linNode" presStyleCnt="0"/>
      <dgm:spPr/>
    </dgm:pt>
    <dgm:pt modelId="{02FC30E6-0925-4E33-88E9-27F288B433CA}" type="pres">
      <dgm:prSet presAssocID="{0F99D890-DE08-4AD8-9812-C39D33BB0D41}" presName="parentText" presStyleLbl="node1" presStyleIdx="4" presStyleCnt="5">
        <dgm:presLayoutVars>
          <dgm:chMax val="1"/>
          <dgm:bulletEnabled val="1"/>
        </dgm:presLayoutVars>
      </dgm:prSet>
      <dgm:spPr/>
    </dgm:pt>
    <dgm:pt modelId="{90185A7E-C3A2-4F7B-80C4-6F43F56D82DF}" type="pres">
      <dgm:prSet presAssocID="{0F99D890-DE08-4AD8-9812-C39D33BB0D41}" presName="descendantText" presStyleLbl="alignAccFollowNode1" presStyleIdx="4" presStyleCnt="5">
        <dgm:presLayoutVars>
          <dgm:bulletEnabled val="1"/>
        </dgm:presLayoutVars>
      </dgm:prSet>
      <dgm:spPr/>
    </dgm:pt>
  </dgm:ptLst>
  <dgm:cxnLst>
    <dgm:cxn modelId="{56A05707-B9D0-4F06-AA3A-90F30E9B54EC}" srcId="{8EB1922A-5382-42FC-93B1-3BF705FDE8B4}" destId="{D20E796A-0537-4D96-8BFE-39E7440F1D9E}" srcOrd="0" destOrd="0" parTransId="{4D688783-4223-4D0F-ACFC-69388206954B}" sibTransId="{45BA59B9-C81A-4E22-B633-518A40767386}"/>
    <dgm:cxn modelId="{338ED307-AF78-4F6E-B95B-A5626C670D9A}" type="presOf" srcId="{8EB1922A-5382-42FC-93B1-3BF705FDE8B4}" destId="{D391C2E3-07C6-4D68-BDFC-4E5C3B16FC76}" srcOrd="0" destOrd="0" presId="urn:microsoft.com/office/officeart/2005/8/layout/vList5"/>
    <dgm:cxn modelId="{6089BC0D-EDC6-41BA-8B20-EE9981F2C391}" type="presOf" srcId="{B0930DB7-045E-4FEA-895A-68669F6F809C}" destId="{711E2D8C-FB9D-468E-9955-DE7FE7724F09}" srcOrd="0" destOrd="0" presId="urn:microsoft.com/office/officeart/2005/8/layout/vList5"/>
    <dgm:cxn modelId="{23090717-7950-490B-B5DA-B68993ED740D}" type="presOf" srcId="{D20E796A-0537-4D96-8BFE-39E7440F1D9E}" destId="{39C8BA27-8228-465A-B316-BD92A08B8AB4}" srcOrd="0" destOrd="0" presId="urn:microsoft.com/office/officeart/2005/8/layout/vList5"/>
    <dgm:cxn modelId="{DB54E21A-2222-4AD9-8308-8FEA2B50E839}" srcId="{B0930DB7-045E-4FEA-895A-68669F6F809C}" destId="{C3921EF6-587F-4961-80D2-6CD995BFAF8F}" srcOrd="1" destOrd="0" parTransId="{26A050C5-6065-4AF1-B746-D3028A11FE6F}" sibTransId="{3E66A25B-7F0B-4899-A3AF-20CC0968C077}"/>
    <dgm:cxn modelId="{9542561C-2DCF-4BF1-A76C-9C5E811ACC86}" srcId="{0F99D890-DE08-4AD8-9812-C39D33BB0D41}" destId="{63D5EF44-0CE3-4B2A-A4C0-C90AF2A8E67B}" srcOrd="0" destOrd="0" parTransId="{1853D6CD-1B52-4CC6-AEB5-CDF1DCFE1771}" sibTransId="{31BDCBF8-27BA-4FA4-B72B-DC70E08D5AAA}"/>
    <dgm:cxn modelId="{460B7633-E9AB-42C4-B772-3BB867315077}" srcId="{C3921EF6-587F-4961-80D2-6CD995BFAF8F}" destId="{AE3743A4-C439-4803-A342-B84F2FBA8B10}" srcOrd="0" destOrd="0" parTransId="{07189419-6C4C-4B83-B255-490C614E2EC9}" sibTransId="{86D13D75-546C-4E94-B324-75D4E4C53E07}"/>
    <dgm:cxn modelId="{9F60DA37-3048-42BE-91DD-BB6D86A24DAC}" type="presOf" srcId="{0F99D890-DE08-4AD8-9812-C39D33BB0D41}" destId="{02FC30E6-0925-4E33-88E9-27F288B433CA}" srcOrd="0" destOrd="0" presId="urn:microsoft.com/office/officeart/2005/8/layout/vList5"/>
    <dgm:cxn modelId="{8002CF5F-7F70-478E-BC01-8F80971F8569}" type="presOf" srcId="{63D5EF44-0CE3-4B2A-A4C0-C90AF2A8E67B}" destId="{90185A7E-C3A2-4F7B-80C4-6F43F56D82DF}" srcOrd="0" destOrd="0" presId="urn:microsoft.com/office/officeart/2005/8/layout/vList5"/>
    <dgm:cxn modelId="{2A56F34D-2BE0-4259-8084-5D861332DD2A}" type="presOf" srcId="{AE3743A4-C439-4803-A342-B84F2FBA8B10}" destId="{3CB02991-569C-4155-B1AB-56664472DB8B}" srcOrd="0" destOrd="0" presId="urn:microsoft.com/office/officeart/2005/8/layout/vList5"/>
    <dgm:cxn modelId="{7ABA834E-2394-40B4-81CF-A0A70470BFF9}" srcId="{77A9C23D-0DC7-4E8F-B115-B49DAD10EC2B}" destId="{E87C4719-5E01-4976-9439-07497D3595B1}" srcOrd="0" destOrd="0" parTransId="{9C3E6224-D017-4D8C-81B8-5491142AA987}" sibTransId="{27F76C9A-140B-46FC-907F-B9C590B759F7}"/>
    <dgm:cxn modelId="{80F8D08D-D782-4640-940B-79B68C12FA7F}" srcId="{B0930DB7-045E-4FEA-895A-68669F6F809C}" destId="{0F99D890-DE08-4AD8-9812-C39D33BB0D41}" srcOrd="4" destOrd="0" parTransId="{BDE20A6C-B75A-455D-8877-B3273160C376}" sibTransId="{5C802E66-5505-45B5-AFA9-CB73265BB1B8}"/>
    <dgm:cxn modelId="{DF99069F-6386-4027-9E3F-9F54BFC56EDA}" srcId="{B0930DB7-045E-4FEA-895A-68669F6F809C}" destId="{8EB1922A-5382-42FC-93B1-3BF705FDE8B4}" srcOrd="0" destOrd="0" parTransId="{D2BBA69D-1FF0-427D-9ED3-ED307796E549}" sibTransId="{A1944639-D3C8-4D77-AC2A-B590773D42B3}"/>
    <dgm:cxn modelId="{D6AF00AF-D649-4153-943A-C22920F321E4}" type="presOf" srcId="{BDFA3AAC-09E0-4787-B346-79A8BF9DEAB8}" destId="{33CD9F66-3E24-4ADE-BE93-B4DFFBCCB1B9}" srcOrd="0" destOrd="0" presId="urn:microsoft.com/office/officeart/2005/8/layout/vList5"/>
    <dgm:cxn modelId="{C0096FBC-6FF6-4434-945F-063AA7AC76E1}" type="presOf" srcId="{77A9C23D-0DC7-4E8F-B115-B49DAD10EC2B}" destId="{6FCF6AA2-3FCE-41D7-A584-A76BEC0017C4}" srcOrd="0" destOrd="0" presId="urn:microsoft.com/office/officeart/2005/8/layout/vList5"/>
    <dgm:cxn modelId="{81008FBD-6C35-41D1-8701-D4FA02B2DD55}" srcId="{B0930DB7-045E-4FEA-895A-68669F6F809C}" destId="{77A9C23D-0DC7-4E8F-B115-B49DAD10EC2B}" srcOrd="2" destOrd="0" parTransId="{1BF5DBD8-5A29-4F0C-854C-A91B81818529}" sibTransId="{460593E9-DC88-4619-8D9E-7CF3F03BCAA4}"/>
    <dgm:cxn modelId="{A9E077BF-E61D-4DD3-B20B-EDEC7C636A5A}" type="presOf" srcId="{E87C4719-5E01-4976-9439-07497D3595B1}" destId="{A14D7A11-4198-45D9-B95C-788C27CA3085}" srcOrd="0" destOrd="0" presId="urn:microsoft.com/office/officeart/2005/8/layout/vList5"/>
    <dgm:cxn modelId="{F59D09C3-CD9D-4E53-ADC6-6BDE78029396}" srcId="{6F556FFD-3461-41B5-A94A-81EF8E96D27E}" destId="{BDFA3AAC-09E0-4787-B346-79A8BF9DEAB8}" srcOrd="0" destOrd="0" parTransId="{3C82FB31-6830-47CD-B88F-7ED68E7101F0}" sibTransId="{7CA10513-8FAC-48F0-80C0-09C757E9053C}"/>
    <dgm:cxn modelId="{0DE44FCD-E492-4140-9C40-98213512C3EF}" type="presOf" srcId="{C3921EF6-587F-4961-80D2-6CD995BFAF8F}" destId="{3B3EB83D-AFB8-4DEC-B39C-A69C84A0958E}" srcOrd="0" destOrd="0" presId="urn:microsoft.com/office/officeart/2005/8/layout/vList5"/>
    <dgm:cxn modelId="{B97103F3-F666-421F-ACB9-B453C3250098}" srcId="{B0930DB7-045E-4FEA-895A-68669F6F809C}" destId="{6F556FFD-3461-41B5-A94A-81EF8E96D27E}" srcOrd="3" destOrd="0" parTransId="{397F5FE4-EDDE-4AD3-B1CA-B1BFEB2C5AF8}" sibTransId="{FD73CF24-5297-4539-9E11-4471F829C5AF}"/>
    <dgm:cxn modelId="{39CDDEFA-252C-4326-9A43-F7F3B669A9B1}" type="presOf" srcId="{6F556FFD-3461-41B5-A94A-81EF8E96D27E}" destId="{1BDAB3B5-5212-4E5D-9575-12AF958468C4}" srcOrd="0" destOrd="0" presId="urn:microsoft.com/office/officeart/2005/8/layout/vList5"/>
    <dgm:cxn modelId="{C2C7A007-C702-476D-B3F5-4065D8E69C13}" type="presParOf" srcId="{711E2D8C-FB9D-468E-9955-DE7FE7724F09}" destId="{9063D8AC-5881-4764-8384-1B7263863226}" srcOrd="0" destOrd="0" presId="urn:microsoft.com/office/officeart/2005/8/layout/vList5"/>
    <dgm:cxn modelId="{6B8D880F-F00F-4E65-9A32-6438DAF88E0F}" type="presParOf" srcId="{9063D8AC-5881-4764-8384-1B7263863226}" destId="{D391C2E3-07C6-4D68-BDFC-4E5C3B16FC76}" srcOrd="0" destOrd="0" presId="urn:microsoft.com/office/officeart/2005/8/layout/vList5"/>
    <dgm:cxn modelId="{EF3A15F4-8BA9-44DC-89DF-1218351EBFDB}" type="presParOf" srcId="{9063D8AC-5881-4764-8384-1B7263863226}" destId="{39C8BA27-8228-465A-B316-BD92A08B8AB4}" srcOrd="1" destOrd="0" presId="urn:microsoft.com/office/officeart/2005/8/layout/vList5"/>
    <dgm:cxn modelId="{666A8F8F-51AC-4A54-A34D-328D289F52FF}" type="presParOf" srcId="{711E2D8C-FB9D-468E-9955-DE7FE7724F09}" destId="{5C7F79D9-5928-49E8-82CB-C33649DEF5EC}" srcOrd="1" destOrd="0" presId="urn:microsoft.com/office/officeart/2005/8/layout/vList5"/>
    <dgm:cxn modelId="{7EE5CDD7-2CA8-4285-B8EF-6A7E4FA21EF7}" type="presParOf" srcId="{711E2D8C-FB9D-468E-9955-DE7FE7724F09}" destId="{6FE46A15-A732-46F0-B6EF-0A92FDD941BA}" srcOrd="2" destOrd="0" presId="urn:microsoft.com/office/officeart/2005/8/layout/vList5"/>
    <dgm:cxn modelId="{269BE5AE-5E38-4063-98CA-F8F06AF9A744}" type="presParOf" srcId="{6FE46A15-A732-46F0-B6EF-0A92FDD941BA}" destId="{3B3EB83D-AFB8-4DEC-B39C-A69C84A0958E}" srcOrd="0" destOrd="0" presId="urn:microsoft.com/office/officeart/2005/8/layout/vList5"/>
    <dgm:cxn modelId="{0B966B60-4FED-4938-AD83-D0EE6AE70081}" type="presParOf" srcId="{6FE46A15-A732-46F0-B6EF-0A92FDD941BA}" destId="{3CB02991-569C-4155-B1AB-56664472DB8B}" srcOrd="1" destOrd="0" presId="urn:microsoft.com/office/officeart/2005/8/layout/vList5"/>
    <dgm:cxn modelId="{9D12D93E-C4D4-4BF4-82AF-F0968B5B54B8}" type="presParOf" srcId="{711E2D8C-FB9D-468E-9955-DE7FE7724F09}" destId="{CF58E485-3E8C-428C-A42E-B5A611D05973}" srcOrd="3" destOrd="0" presId="urn:microsoft.com/office/officeart/2005/8/layout/vList5"/>
    <dgm:cxn modelId="{1065F556-591A-4EBE-B95B-F717DA5C0E1E}" type="presParOf" srcId="{711E2D8C-FB9D-468E-9955-DE7FE7724F09}" destId="{D1E912E0-972D-4DCE-96A9-CD5313E2D2D0}" srcOrd="4" destOrd="0" presId="urn:microsoft.com/office/officeart/2005/8/layout/vList5"/>
    <dgm:cxn modelId="{F59A28AB-19AE-4B73-8DA1-E9505DD6024A}" type="presParOf" srcId="{D1E912E0-972D-4DCE-96A9-CD5313E2D2D0}" destId="{6FCF6AA2-3FCE-41D7-A584-A76BEC0017C4}" srcOrd="0" destOrd="0" presId="urn:microsoft.com/office/officeart/2005/8/layout/vList5"/>
    <dgm:cxn modelId="{885AD88A-1DC6-421C-BAAA-525A19F010AA}" type="presParOf" srcId="{D1E912E0-972D-4DCE-96A9-CD5313E2D2D0}" destId="{A14D7A11-4198-45D9-B95C-788C27CA3085}" srcOrd="1" destOrd="0" presId="urn:microsoft.com/office/officeart/2005/8/layout/vList5"/>
    <dgm:cxn modelId="{2081A1E4-2476-49D2-A031-4902BB43043F}" type="presParOf" srcId="{711E2D8C-FB9D-468E-9955-DE7FE7724F09}" destId="{B3DDEBCB-801E-4F02-AA34-113095C859F2}" srcOrd="5" destOrd="0" presId="urn:microsoft.com/office/officeart/2005/8/layout/vList5"/>
    <dgm:cxn modelId="{97C4E708-C524-4C80-ACF1-B02D20DBB86F}" type="presParOf" srcId="{711E2D8C-FB9D-468E-9955-DE7FE7724F09}" destId="{CC771183-07A4-422D-B0C3-6EDB6B9F63E7}" srcOrd="6" destOrd="0" presId="urn:microsoft.com/office/officeart/2005/8/layout/vList5"/>
    <dgm:cxn modelId="{DC073880-C9E7-454F-8314-5FC9878C4E8D}" type="presParOf" srcId="{CC771183-07A4-422D-B0C3-6EDB6B9F63E7}" destId="{1BDAB3B5-5212-4E5D-9575-12AF958468C4}" srcOrd="0" destOrd="0" presId="urn:microsoft.com/office/officeart/2005/8/layout/vList5"/>
    <dgm:cxn modelId="{100E2CF0-BA2D-499C-A963-FE4EE4DD7362}" type="presParOf" srcId="{CC771183-07A4-422D-B0C3-6EDB6B9F63E7}" destId="{33CD9F66-3E24-4ADE-BE93-B4DFFBCCB1B9}" srcOrd="1" destOrd="0" presId="urn:microsoft.com/office/officeart/2005/8/layout/vList5"/>
    <dgm:cxn modelId="{A3DA24DE-671B-4F0A-B5F0-178267E5352E}" type="presParOf" srcId="{711E2D8C-FB9D-468E-9955-DE7FE7724F09}" destId="{CB6DEE10-1662-41EA-907A-33B7AB93AB36}" srcOrd="7" destOrd="0" presId="urn:microsoft.com/office/officeart/2005/8/layout/vList5"/>
    <dgm:cxn modelId="{FC91B6A7-467A-461B-B8DA-F0EB5124CE8C}" type="presParOf" srcId="{711E2D8C-FB9D-468E-9955-DE7FE7724F09}" destId="{41257485-DE50-4C32-AAD5-E4E007CC6C2C}" srcOrd="8" destOrd="0" presId="urn:microsoft.com/office/officeart/2005/8/layout/vList5"/>
    <dgm:cxn modelId="{5710D2AC-7F66-43FB-845F-2865CA169016}" type="presParOf" srcId="{41257485-DE50-4C32-AAD5-E4E007CC6C2C}" destId="{02FC30E6-0925-4E33-88E9-27F288B433CA}" srcOrd="0" destOrd="0" presId="urn:microsoft.com/office/officeart/2005/8/layout/vList5"/>
    <dgm:cxn modelId="{C4198356-1836-496A-9F28-4E37CF059961}" type="presParOf" srcId="{41257485-DE50-4C32-AAD5-E4E007CC6C2C}" destId="{90185A7E-C3A2-4F7B-80C4-6F43F56D82DF}" srcOrd="1" destOrd="0" presId="urn:microsoft.com/office/officeart/2005/8/layout/vList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5E54F2-22C6-404D-9181-2BB23A499066}"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B84793B5-F7BD-4F80-9938-9B1C81429FE8}">
      <dgm:prSet/>
      <dgm:spPr/>
      <dgm:t>
        <a:bodyPr/>
        <a:lstStyle/>
        <a:p>
          <a:pPr rtl="0"/>
          <a:r>
            <a:rPr lang="en-US" b="1" dirty="0">
              <a:effectLst>
                <a:outerShdw blurRad="38100" dist="38100" dir="2700000" algn="tl">
                  <a:srgbClr val="000000">
                    <a:alpha val="43137"/>
                  </a:srgbClr>
                </a:outerShdw>
              </a:effectLst>
            </a:rPr>
            <a:t>Reporting Requirements</a:t>
          </a:r>
        </a:p>
      </dgm:t>
    </dgm:pt>
    <dgm:pt modelId="{D207C221-7EF2-4258-9DFA-BF4C7775BFBE}" type="parTrans" cxnId="{7B20D6B4-58BD-4E7C-9E88-9B61AA739B80}">
      <dgm:prSet/>
      <dgm:spPr/>
      <dgm:t>
        <a:bodyPr/>
        <a:lstStyle/>
        <a:p>
          <a:endParaRPr lang="en-US"/>
        </a:p>
      </dgm:t>
    </dgm:pt>
    <dgm:pt modelId="{4BB59837-0785-4516-B30A-DAFB3D462CF8}" type="sibTrans" cxnId="{7B20D6B4-58BD-4E7C-9E88-9B61AA739B80}">
      <dgm:prSet/>
      <dgm:spPr/>
      <dgm:t>
        <a:bodyPr/>
        <a:lstStyle/>
        <a:p>
          <a:endParaRPr lang="en-US"/>
        </a:p>
      </dgm:t>
    </dgm:pt>
    <dgm:pt modelId="{35708CCD-BD21-40D8-B886-DB1638998A27}">
      <dgm:prSet custT="1"/>
      <dgm:spPr>
        <a:solidFill>
          <a:schemeClr val="accent1">
            <a:lumMod val="20000"/>
            <a:lumOff val="80000"/>
            <a:alpha val="90000"/>
          </a:schemeClr>
        </a:solidFill>
      </dgm:spPr>
      <dgm:t>
        <a:bodyPr anchor="t" anchorCtr="0"/>
        <a:lstStyle/>
        <a:p>
          <a:pPr rtl="0"/>
          <a:r>
            <a:rPr lang="en-US" sz="1600" dirty="0"/>
            <a:t>Certain group health plans must file the Annual Report (Form 5500) with the DOL Secretary</a:t>
          </a:r>
        </a:p>
      </dgm:t>
    </dgm:pt>
    <dgm:pt modelId="{848A186C-FC9C-4A46-8F98-34A1B4C79A58}" type="parTrans" cxnId="{4B665C57-408E-403B-9E49-A4C27D723E07}">
      <dgm:prSet/>
      <dgm:spPr/>
      <dgm:t>
        <a:bodyPr/>
        <a:lstStyle/>
        <a:p>
          <a:endParaRPr lang="en-US"/>
        </a:p>
      </dgm:t>
    </dgm:pt>
    <dgm:pt modelId="{DAE45EC8-E2BC-4051-A831-9B29B7F901E2}" type="sibTrans" cxnId="{4B665C57-408E-403B-9E49-A4C27D723E07}">
      <dgm:prSet/>
      <dgm:spPr/>
      <dgm:t>
        <a:bodyPr/>
        <a:lstStyle/>
        <a:p>
          <a:endParaRPr lang="en-US"/>
        </a:p>
      </dgm:t>
    </dgm:pt>
    <dgm:pt modelId="{E4F0D976-4CEF-4EFD-B6D5-31989E6384A5}">
      <dgm:prSet custT="1"/>
      <dgm:spPr>
        <a:solidFill>
          <a:srgbClr val="3333CC"/>
        </a:solidFill>
      </dgm:spPr>
      <dgm:t>
        <a:bodyPr/>
        <a:lstStyle/>
        <a:p>
          <a:pPr rtl="0"/>
          <a:r>
            <a:rPr lang="en-US" sz="1800" b="1" dirty="0">
              <a:effectLst>
                <a:outerShdw blurRad="38100" dist="38100" dir="2700000" algn="tl">
                  <a:srgbClr val="000000">
                    <a:alpha val="43137"/>
                  </a:srgbClr>
                </a:outerShdw>
              </a:effectLst>
            </a:rPr>
            <a:t>Disclosure Requirements include:</a:t>
          </a:r>
        </a:p>
      </dgm:t>
    </dgm:pt>
    <dgm:pt modelId="{7CE403F0-2546-420D-821E-90C7BE63E981}" type="parTrans" cxnId="{207A1E07-1582-442A-8BDD-B4D8E86D88AB}">
      <dgm:prSet/>
      <dgm:spPr/>
      <dgm:t>
        <a:bodyPr/>
        <a:lstStyle/>
        <a:p>
          <a:endParaRPr lang="en-US"/>
        </a:p>
      </dgm:t>
    </dgm:pt>
    <dgm:pt modelId="{4A659AEF-B031-4F21-B1F7-7598C0E8FCC7}" type="sibTrans" cxnId="{207A1E07-1582-442A-8BDD-B4D8E86D88AB}">
      <dgm:prSet/>
      <dgm:spPr/>
      <dgm:t>
        <a:bodyPr/>
        <a:lstStyle/>
        <a:p>
          <a:endParaRPr lang="en-US"/>
        </a:p>
      </dgm:t>
    </dgm:pt>
    <dgm:pt modelId="{85CBBD2E-7D06-4173-8C92-EA7A357B745E}">
      <dgm:prSet custT="1"/>
      <dgm:spPr>
        <a:solidFill>
          <a:schemeClr val="accent1">
            <a:lumMod val="20000"/>
            <a:lumOff val="80000"/>
            <a:alpha val="90000"/>
          </a:schemeClr>
        </a:solidFill>
      </dgm:spPr>
      <dgm:t>
        <a:bodyPr/>
        <a:lstStyle/>
        <a:p>
          <a:pPr defTabSz="1312863" rtl="0">
            <a:tabLst/>
          </a:pPr>
          <a:r>
            <a:rPr lang="en-US" sz="1600" dirty="0"/>
            <a:t>Summary Plan Description (SPD) </a:t>
          </a:r>
        </a:p>
      </dgm:t>
    </dgm:pt>
    <dgm:pt modelId="{78784A7D-9555-438B-B367-F1CD89E86446}" type="parTrans" cxnId="{C925E198-A521-4EA8-94A3-8A7737054660}">
      <dgm:prSet/>
      <dgm:spPr/>
      <dgm:t>
        <a:bodyPr/>
        <a:lstStyle/>
        <a:p>
          <a:endParaRPr lang="en-US"/>
        </a:p>
      </dgm:t>
    </dgm:pt>
    <dgm:pt modelId="{1AAACBF1-7165-41A4-B2D6-7A8919A73791}" type="sibTrans" cxnId="{C925E198-A521-4EA8-94A3-8A7737054660}">
      <dgm:prSet/>
      <dgm:spPr/>
      <dgm:t>
        <a:bodyPr/>
        <a:lstStyle/>
        <a:p>
          <a:endParaRPr lang="en-US"/>
        </a:p>
      </dgm:t>
    </dgm:pt>
    <dgm:pt modelId="{31F7D8D1-6CC5-49AF-B602-16CF2AC2FE69}">
      <dgm:prSet custT="1"/>
      <dgm:spPr>
        <a:solidFill>
          <a:schemeClr val="accent1">
            <a:lumMod val="20000"/>
            <a:lumOff val="80000"/>
            <a:alpha val="90000"/>
          </a:schemeClr>
        </a:solidFill>
      </dgm:spPr>
      <dgm:t>
        <a:bodyPr/>
        <a:lstStyle/>
        <a:p>
          <a:pPr defTabSz="1312863" rtl="0">
            <a:tabLst/>
          </a:pPr>
          <a:r>
            <a:rPr lang="en-US" sz="1600" dirty="0"/>
            <a:t>Summary of material modifications (SMM)</a:t>
          </a:r>
        </a:p>
      </dgm:t>
    </dgm:pt>
    <dgm:pt modelId="{F4CAA457-D08C-4457-A547-DBA629972ADF}" type="parTrans" cxnId="{2AEB45A0-36BB-4A66-9914-9931D17E5CB9}">
      <dgm:prSet/>
      <dgm:spPr/>
      <dgm:t>
        <a:bodyPr/>
        <a:lstStyle/>
        <a:p>
          <a:endParaRPr lang="en-US"/>
        </a:p>
      </dgm:t>
    </dgm:pt>
    <dgm:pt modelId="{8A9B39CB-F8B7-45A2-BDF7-5410D9FDEEDE}" type="sibTrans" cxnId="{2AEB45A0-36BB-4A66-9914-9931D17E5CB9}">
      <dgm:prSet/>
      <dgm:spPr/>
      <dgm:t>
        <a:bodyPr/>
        <a:lstStyle/>
        <a:p>
          <a:endParaRPr lang="en-US"/>
        </a:p>
      </dgm:t>
    </dgm:pt>
    <dgm:pt modelId="{810A9442-5993-4BD2-801C-A2012BB88F43}">
      <dgm:prSet custT="1"/>
      <dgm:spPr>
        <a:solidFill>
          <a:schemeClr val="accent1">
            <a:lumMod val="20000"/>
            <a:lumOff val="80000"/>
            <a:alpha val="90000"/>
          </a:schemeClr>
        </a:solidFill>
      </dgm:spPr>
      <dgm:t>
        <a:bodyPr/>
        <a:lstStyle/>
        <a:p>
          <a:pPr defTabSz="1312863" rtl="0">
            <a:tabLst/>
          </a:pPr>
          <a:r>
            <a:rPr lang="en-US" sz="1600" dirty="0"/>
            <a:t>Summary of Benefits and Coverage (SBC)</a:t>
          </a:r>
        </a:p>
      </dgm:t>
    </dgm:pt>
    <dgm:pt modelId="{F7275A19-DED1-4FA3-BBB2-63F189D787D5}" type="parTrans" cxnId="{0234F891-715D-4031-8F88-10633C7215D0}">
      <dgm:prSet/>
      <dgm:spPr/>
      <dgm:t>
        <a:bodyPr/>
        <a:lstStyle/>
        <a:p>
          <a:endParaRPr lang="en-US"/>
        </a:p>
      </dgm:t>
    </dgm:pt>
    <dgm:pt modelId="{41BF5740-1115-435C-AE1F-90FF1AF8FEEC}" type="sibTrans" cxnId="{0234F891-715D-4031-8F88-10633C7215D0}">
      <dgm:prSet/>
      <dgm:spPr/>
      <dgm:t>
        <a:bodyPr/>
        <a:lstStyle/>
        <a:p>
          <a:endParaRPr lang="en-US"/>
        </a:p>
      </dgm:t>
    </dgm:pt>
    <dgm:pt modelId="{2695D9F0-8152-4D38-854A-38C1D6D35F48}">
      <dgm:prSet custT="1"/>
      <dgm:spPr>
        <a:solidFill>
          <a:schemeClr val="accent1">
            <a:lumMod val="20000"/>
            <a:lumOff val="80000"/>
            <a:alpha val="90000"/>
          </a:schemeClr>
        </a:solidFill>
      </dgm:spPr>
      <dgm:t>
        <a:bodyPr/>
        <a:lstStyle/>
        <a:p>
          <a:pPr defTabSz="1312863" rtl="0">
            <a:tabLst/>
          </a:pPr>
          <a:r>
            <a:rPr lang="en-US" sz="1600" dirty="0"/>
            <a:t>COBRA notices </a:t>
          </a:r>
        </a:p>
      </dgm:t>
    </dgm:pt>
    <dgm:pt modelId="{D0C68D01-EF54-40A3-8DEE-B000CB0BB866}" type="parTrans" cxnId="{782DCC11-93ED-4D48-A7C0-638DD4623457}">
      <dgm:prSet/>
      <dgm:spPr/>
      <dgm:t>
        <a:bodyPr/>
        <a:lstStyle/>
        <a:p>
          <a:endParaRPr lang="en-US"/>
        </a:p>
      </dgm:t>
    </dgm:pt>
    <dgm:pt modelId="{FB893A70-9D01-4426-AA83-C76E3F2BE30B}" type="sibTrans" cxnId="{782DCC11-93ED-4D48-A7C0-638DD4623457}">
      <dgm:prSet/>
      <dgm:spPr/>
      <dgm:t>
        <a:bodyPr/>
        <a:lstStyle/>
        <a:p>
          <a:endParaRPr lang="en-US"/>
        </a:p>
      </dgm:t>
    </dgm:pt>
    <dgm:pt modelId="{C565E935-D358-4837-B2AF-D4326B890D63}">
      <dgm:prSet custT="1"/>
      <dgm:spPr>
        <a:solidFill>
          <a:schemeClr val="accent1">
            <a:lumMod val="20000"/>
            <a:lumOff val="80000"/>
            <a:alpha val="90000"/>
          </a:schemeClr>
        </a:solidFill>
      </dgm:spPr>
      <dgm:t>
        <a:bodyPr/>
        <a:lstStyle/>
        <a:p>
          <a:pPr defTabSz="1312863" rtl="0">
            <a:tabLst/>
          </a:pPr>
          <a:r>
            <a:rPr lang="en-US" sz="1600" dirty="0"/>
            <a:t>Adverse Benefit Determinations and other disclosures as required by ERISA 503 claims procedure rules</a:t>
          </a:r>
        </a:p>
      </dgm:t>
    </dgm:pt>
    <dgm:pt modelId="{811ECF86-A982-443A-92C8-61826BDCFC13}" type="parTrans" cxnId="{642B2FDB-FD6E-4269-8BB8-8FF3BD5B61FE}">
      <dgm:prSet/>
      <dgm:spPr/>
      <dgm:t>
        <a:bodyPr/>
        <a:lstStyle/>
        <a:p>
          <a:endParaRPr lang="en-US"/>
        </a:p>
      </dgm:t>
    </dgm:pt>
    <dgm:pt modelId="{08BF0798-6BC3-4949-9E69-C4CB67ED2A9C}" type="sibTrans" cxnId="{642B2FDB-FD6E-4269-8BB8-8FF3BD5B61FE}">
      <dgm:prSet/>
      <dgm:spPr/>
      <dgm:t>
        <a:bodyPr/>
        <a:lstStyle/>
        <a:p>
          <a:endParaRPr lang="en-US"/>
        </a:p>
      </dgm:t>
    </dgm:pt>
    <dgm:pt modelId="{EF98C195-4E2C-4BDA-A28E-EE88EED99163}">
      <dgm:prSet custT="1"/>
      <dgm:spPr>
        <a:solidFill>
          <a:schemeClr val="accent1">
            <a:lumMod val="20000"/>
            <a:lumOff val="80000"/>
            <a:alpha val="90000"/>
          </a:schemeClr>
        </a:solidFill>
      </dgm:spPr>
      <dgm:t>
        <a:bodyPr/>
        <a:lstStyle/>
        <a:p>
          <a:pPr defTabSz="1312863" rtl="0">
            <a:tabLst/>
          </a:pPr>
          <a:r>
            <a:rPr lang="en-US" sz="1600" dirty="0"/>
            <a:t>Various notices to comply with the health laws of ERISA part 7</a:t>
          </a:r>
        </a:p>
      </dgm:t>
    </dgm:pt>
    <dgm:pt modelId="{CB02732D-9856-4705-88FC-B0FD45A635F2}" type="parTrans" cxnId="{CA76EF87-E354-404A-9EF8-E8A467BA5ED3}">
      <dgm:prSet/>
      <dgm:spPr/>
      <dgm:t>
        <a:bodyPr/>
        <a:lstStyle/>
        <a:p>
          <a:endParaRPr lang="en-US"/>
        </a:p>
      </dgm:t>
    </dgm:pt>
    <dgm:pt modelId="{48D7347A-99E6-4E42-9901-7E4AD4779C7C}" type="sibTrans" cxnId="{CA76EF87-E354-404A-9EF8-E8A467BA5ED3}">
      <dgm:prSet/>
      <dgm:spPr/>
      <dgm:t>
        <a:bodyPr/>
        <a:lstStyle/>
        <a:p>
          <a:endParaRPr lang="en-US"/>
        </a:p>
      </dgm:t>
    </dgm:pt>
    <dgm:pt modelId="{BB9D13E6-F0AA-4EB5-8D30-3CC7B2DF283D}">
      <dgm:prSet custT="1"/>
      <dgm:spPr>
        <a:solidFill>
          <a:schemeClr val="accent1">
            <a:lumMod val="20000"/>
            <a:lumOff val="80000"/>
            <a:alpha val="90000"/>
          </a:schemeClr>
        </a:solidFill>
      </dgm:spPr>
      <dgm:t>
        <a:bodyPr anchor="t" anchorCtr="0"/>
        <a:lstStyle/>
        <a:p>
          <a:pPr rtl="0"/>
          <a:r>
            <a:rPr lang="en-US" sz="1600" dirty="0">
              <a:solidFill>
                <a:schemeClr val="tx1"/>
              </a:solidFill>
            </a:rPr>
            <a:t>Multiple Employer Welfare Arrangements (MEWAs) must file the Form M-1.</a:t>
          </a:r>
        </a:p>
      </dgm:t>
    </dgm:pt>
    <dgm:pt modelId="{DA02D4C0-ACC5-450F-9F04-B9BA05D53030}" type="parTrans" cxnId="{394FAC77-A036-471E-A0DB-F3FAEB0A94C8}">
      <dgm:prSet/>
      <dgm:spPr/>
      <dgm:t>
        <a:bodyPr/>
        <a:lstStyle/>
        <a:p>
          <a:endParaRPr lang="en-US"/>
        </a:p>
      </dgm:t>
    </dgm:pt>
    <dgm:pt modelId="{9948D686-0FC8-4FD9-AC09-07617E85BA24}" type="sibTrans" cxnId="{394FAC77-A036-471E-A0DB-F3FAEB0A94C8}">
      <dgm:prSet/>
      <dgm:spPr/>
      <dgm:t>
        <a:bodyPr/>
        <a:lstStyle/>
        <a:p>
          <a:endParaRPr lang="en-US"/>
        </a:p>
      </dgm:t>
    </dgm:pt>
    <dgm:pt modelId="{79F61929-44E1-4BA2-9106-BC64517E4F2D}" type="pres">
      <dgm:prSet presAssocID="{EF5E54F2-22C6-404D-9181-2BB23A499066}" presName="Name0" presStyleCnt="0">
        <dgm:presLayoutVars>
          <dgm:dir/>
          <dgm:animLvl val="lvl"/>
          <dgm:resizeHandles val="exact"/>
        </dgm:presLayoutVars>
      </dgm:prSet>
      <dgm:spPr/>
    </dgm:pt>
    <dgm:pt modelId="{E698003B-0E01-458A-8767-F6B02EB0A32D}" type="pres">
      <dgm:prSet presAssocID="{B84793B5-F7BD-4F80-9938-9B1C81429FE8}" presName="linNode" presStyleCnt="0"/>
      <dgm:spPr/>
    </dgm:pt>
    <dgm:pt modelId="{FE2A26EE-4C9B-4F34-8855-09A870422071}" type="pres">
      <dgm:prSet presAssocID="{B84793B5-F7BD-4F80-9938-9B1C81429FE8}" presName="parentText" presStyleLbl="node1" presStyleIdx="0" presStyleCnt="2" custScaleX="70517" custScaleY="79337">
        <dgm:presLayoutVars>
          <dgm:chMax val="1"/>
          <dgm:bulletEnabled val="1"/>
        </dgm:presLayoutVars>
      </dgm:prSet>
      <dgm:spPr/>
    </dgm:pt>
    <dgm:pt modelId="{6BC25F55-29BA-4D9A-A4E7-99CA4D52B9CF}" type="pres">
      <dgm:prSet presAssocID="{B84793B5-F7BD-4F80-9938-9B1C81429FE8}" presName="descendantText" presStyleLbl="alignAccFollowNode1" presStyleIdx="0" presStyleCnt="2" custScaleX="113490" custScaleY="85674" custLinFactNeighborX="-3823">
        <dgm:presLayoutVars>
          <dgm:bulletEnabled val="1"/>
        </dgm:presLayoutVars>
      </dgm:prSet>
      <dgm:spPr/>
    </dgm:pt>
    <dgm:pt modelId="{964F87E0-F146-4EFE-8EB6-7E8F22346DBA}" type="pres">
      <dgm:prSet presAssocID="{4BB59837-0785-4516-B30A-DAFB3D462CF8}" presName="sp" presStyleCnt="0"/>
      <dgm:spPr/>
    </dgm:pt>
    <dgm:pt modelId="{2E853A81-F87E-4F21-858A-267E71E93FD2}" type="pres">
      <dgm:prSet presAssocID="{E4F0D976-4CEF-4EFD-B6D5-31989E6384A5}" presName="linNode" presStyleCnt="0"/>
      <dgm:spPr/>
    </dgm:pt>
    <dgm:pt modelId="{13C80693-73C6-45A3-AE82-CF0DAF63B682}" type="pres">
      <dgm:prSet presAssocID="{E4F0D976-4CEF-4EFD-B6D5-31989E6384A5}" presName="parentText" presStyleLbl="node1" presStyleIdx="1" presStyleCnt="2" custScaleX="70517" custScaleY="92411">
        <dgm:presLayoutVars>
          <dgm:chMax val="1"/>
          <dgm:bulletEnabled val="1"/>
        </dgm:presLayoutVars>
      </dgm:prSet>
      <dgm:spPr/>
    </dgm:pt>
    <dgm:pt modelId="{B7AC1D93-E0DE-44BB-907F-206F71355720}" type="pres">
      <dgm:prSet presAssocID="{E4F0D976-4CEF-4EFD-B6D5-31989E6384A5}" presName="descendantText" presStyleLbl="alignAccFollowNode1" presStyleIdx="1" presStyleCnt="2" custScaleX="113490" custScaleY="102892" custLinFactNeighborX="-3823">
        <dgm:presLayoutVars>
          <dgm:bulletEnabled val="1"/>
        </dgm:presLayoutVars>
      </dgm:prSet>
      <dgm:spPr/>
    </dgm:pt>
  </dgm:ptLst>
  <dgm:cxnLst>
    <dgm:cxn modelId="{207A1E07-1582-442A-8BDD-B4D8E86D88AB}" srcId="{EF5E54F2-22C6-404D-9181-2BB23A499066}" destId="{E4F0D976-4CEF-4EFD-B6D5-31989E6384A5}" srcOrd="1" destOrd="0" parTransId="{7CE403F0-2546-420D-821E-90C7BE63E981}" sibTransId="{4A659AEF-B031-4F21-B1F7-7598C0E8FCC7}"/>
    <dgm:cxn modelId="{5DF9C50B-24F2-4546-A88C-ADD819F3AFBF}" type="presOf" srcId="{31F7D8D1-6CC5-49AF-B602-16CF2AC2FE69}" destId="{B7AC1D93-E0DE-44BB-907F-206F71355720}" srcOrd="0" destOrd="1" presId="urn:microsoft.com/office/officeart/2005/8/layout/vList5"/>
    <dgm:cxn modelId="{782DCC11-93ED-4D48-A7C0-638DD4623457}" srcId="{E4F0D976-4CEF-4EFD-B6D5-31989E6384A5}" destId="{2695D9F0-8152-4D38-854A-38C1D6D35F48}" srcOrd="5" destOrd="0" parTransId="{D0C68D01-EF54-40A3-8DEE-B000CB0BB866}" sibTransId="{FB893A70-9D01-4426-AA83-C76E3F2BE30B}"/>
    <dgm:cxn modelId="{94E00C12-17FF-45A5-A94E-089B5C68B827}" type="presOf" srcId="{E4F0D976-4CEF-4EFD-B6D5-31989E6384A5}" destId="{13C80693-73C6-45A3-AE82-CF0DAF63B682}" srcOrd="0" destOrd="0" presId="urn:microsoft.com/office/officeart/2005/8/layout/vList5"/>
    <dgm:cxn modelId="{ABCB7E35-5AA9-4146-830F-8FA821A3A419}" type="presOf" srcId="{35708CCD-BD21-40D8-B886-DB1638998A27}" destId="{6BC25F55-29BA-4D9A-A4E7-99CA4D52B9CF}" srcOrd="0" destOrd="0" presId="urn:microsoft.com/office/officeart/2005/8/layout/vList5"/>
    <dgm:cxn modelId="{D7F36876-A9E0-4C88-9582-E1CA8637642D}" type="presOf" srcId="{85CBBD2E-7D06-4173-8C92-EA7A357B745E}" destId="{B7AC1D93-E0DE-44BB-907F-206F71355720}" srcOrd="0" destOrd="0" presId="urn:microsoft.com/office/officeart/2005/8/layout/vList5"/>
    <dgm:cxn modelId="{4B665C57-408E-403B-9E49-A4C27D723E07}" srcId="{B84793B5-F7BD-4F80-9938-9B1C81429FE8}" destId="{35708CCD-BD21-40D8-B886-DB1638998A27}" srcOrd="0" destOrd="0" parTransId="{848A186C-FC9C-4A46-8F98-34A1B4C79A58}" sibTransId="{DAE45EC8-E2BC-4051-A831-9B29B7F901E2}"/>
    <dgm:cxn modelId="{394FAC77-A036-471E-A0DB-F3FAEB0A94C8}" srcId="{B84793B5-F7BD-4F80-9938-9B1C81429FE8}" destId="{BB9D13E6-F0AA-4EB5-8D30-3CC7B2DF283D}" srcOrd="1" destOrd="0" parTransId="{DA02D4C0-ACC5-450F-9F04-B9BA05D53030}" sibTransId="{9948D686-0FC8-4FD9-AC09-07617E85BA24}"/>
    <dgm:cxn modelId="{CA76EF87-E354-404A-9EF8-E8A467BA5ED3}" srcId="{E4F0D976-4CEF-4EFD-B6D5-31989E6384A5}" destId="{EF98C195-4E2C-4BDA-A28E-EE88EED99163}" srcOrd="4" destOrd="0" parTransId="{CB02732D-9856-4705-88FC-B0FD45A635F2}" sibTransId="{48D7347A-99E6-4E42-9901-7E4AD4779C7C}"/>
    <dgm:cxn modelId="{50170988-8381-4E44-B286-DB1D7D696D5E}" type="presOf" srcId="{EF5E54F2-22C6-404D-9181-2BB23A499066}" destId="{79F61929-44E1-4BA2-9106-BC64517E4F2D}" srcOrd="0" destOrd="0" presId="urn:microsoft.com/office/officeart/2005/8/layout/vList5"/>
    <dgm:cxn modelId="{0234F891-715D-4031-8F88-10633C7215D0}" srcId="{E4F0D976-4CEF-4EFD-B6D5-31989E6384A5}" destId="{810A9442-5993-4BD2-801C-A2012BB88F43}" srcOrd="2" destOrd="0" parTransId="{F7275A19-DED1-4FA3-BBB2-63F189D787D5}" sibTransId="{41BF5740-1115-435C-AE1F-90FF1AF8FEEC}"/>
    <dgm:cxn modelId="{EA1BA694-ED91-4DDB-B4F6-EFEC813A95FD}" type="presOf" srcId="{810A9442-5993-4BD2-801C-A2012BB88F43}" destId="{B7AC1D93-E0DE-44BB-907F-206F71355720}" srcOrd="0" destOrd="2" presId="urn:microsoft.com/office/officeart/2005/8/layout/vList5"/>
    <dgm:cxn modelId="{C925E198-A521-4EA8-94A3-8A7737054660}" srcId="{E4F0D976-4CEF-4EFD-B6D5-31989E6384A5}" destId="{85CBBD2E-7D06-4173-8C92-EA7A357B745E}" srcOrd="0" destOrd="0" parTransId="{78784A7D-9555-438B-B367-F1CD89E86446}" sibTransId="{1AAACBF1-7165-41A4-B2D6-7A8919A73791}"/>
    <dgm:cxn modelId="{2AEB45A0-36BB-4A66-9914-9931D17E5CB9}" srcId="{E4F0D976-4CEF-4EFD-B6D5-31989E6384A5}" destId="{31F7D8D1-6CC5-49AF-B602-16CF2AC2FE69}" srcOrd="1" destOrd="0" parTransId="{F4CAA457-D08C-4457-A547-DBA629972ADF}" sibTransId="{8A9B39CB-F8B7-45A2-BDF7-5410D9FDEEDE}"/>
    <dgm:cxn modelId="{7B20D6B4-58BD-4E7C-9E88-9B61AA739B80}" srcId="{EF5E54F2-22C6-404D-9181-2BB23A499066}" destId="{B84793B5-F7BD-4F80-9938-9B1C81429FE8}" srcOrd="0" destOrd="0" parTransId="{D207C221-7EF2-4258-9DFA-BF4C7775BFBE}" sibTransId="{4BB59837-0785-4516-B30A-DAFB3D462CF8}"/>
    <dgm:cxn modelId="{5AD1F7CC-C36B-440A-BD0A-D6C274D56F54}" type="presOf" srcId="{B84793B5-F7BD-4F80-9938-9B1C81429FE8}" destId="{FE2A26EE-4C9B-4F34-8855-09A870422071}" srcOrd="0" destOrd="0" presId="urn:microsoft.com/office/officeart/2005/8/layout/vList5"/>
    <dgm:cxn modelId="{269537D6-F589-46DE-998D-6EF8B6F87F5E}" type="presOf" srcId="{C565E935-D358-4837-B2AF-D4326B890D63}" destId="{B7AC1D93-E0DE-44BB-907F-206F71355720}" srcOrd="0" destOrd="3" presId="urn:microsoft.com/office/officeart/2005/8/layout/vList5"/>
    <dgm:cxn modelId="{642B2FDB-FD6E-4269-8BB8-8FF3BD5B61FE}" srcId="{E4F0D976-4CEF-4EFD-B6D5-31989E6384A5}" destId="{C565E935-D358-4837-B2AF-D4326B890D63}" srcOrd="3" destOrd="0" parTransId="{811ECF86-A982-443A-92C8-61826BDCFC13}" sibTransId="{08BF0798-6BC3-4949-9E69-C4CB67ED2A9C}"/>
    <dgm:cxn modelId="{BAE906E3-B60B-456F-B067-8623D76B9D5A}" type="presOf" srcId="{BB9D13E6-F0AA-4EB5-8D30-3CC7B2DF283D}" destId="{6BC25F55-29BA-4D9A-A4E7-99CA4D52B9CF}" srcOrd="0" destOrd="1" presId="urn:microsoft.com/office/officeart/2005/8/layout/vList5"/>
    <dgm:cxn modelId="{1C0FFBEB-4807-46F7-813E-C8623188E839}" type="presOf" srcId="{2695D9F0-8152-4D38-854A-38C1D6D35F48}" destId="{B7AC1D93-E0DE-44BB-907F-206F71355720}" srcOrd="0" destOrd="5" presId="urn:microsoft.com/office/officeart/2005/8/layout/vList5"/>
    <dgm:cxn modelId="{D3C8D3FC-82A1-4367-87E5-78EF94AE9466}" type="presOf" srcId="{EF98C195-4E2C-4BDA-A28E-EE88EED99163}" destId="{B7AC1D93-E0DE-44BB-907F-206F71355720}" srcOrd="0" destOrd="4" presId="urn:microsoft.com/office/officeart/2005/8/layout/vList5"/>
    <dgm:cxn modelId="{AB38245C-43B0-47FB-8B5E-311D5CAC9AAE}" type="presParOf" srcId="{79F61929-44E1-4BA2-9106-BC64517E4F2D}" destId="{E698003B-0E01-458A-8767-F6B02EB0A32D}" srcOrd="0" destOrd="0" presId="urn:microsoft.com/office/officeart/2005/8/layout/vList5"/>
    <dgm:cxn modelId="{1ECA0668-6A74-4B72-991C-33A2E8356EEF}" type="presParOf" srcId="{E698003B-0E01-458A-8767-F6B02EB0A32D}" destId="{FE2A26EE-4C9B-4F34-8855-09A870422071}" srcOrd="0" destOrd="0" presId="urn:microsoft.com/office/officeart/2005/8/layout/vList5"/>
    <dgm:cxn modelId="{9225A421-627A-4473-B965-3AF1B5957ADF}" type="presParOf" srcId="{E698003B-0E01-458A-8767-F6B02EB0A32D}" destId="{6BC25F55-29BA-4D9A-A4E7-99CA4D52B9CF}" srcOrd="1" destOrd="0" presId="urn:microsoft.com/office/officeart/2005/8/layout/vList5"/>
    <dgm:cxn modelId="{EF252BE1-9035-4F42-8CF2-40C099A13A23}" type="presParOf" srcId="{79F61929-44E1-4BA2-9106-BC64517E4F2D}" destId="{964F87E0-F146-4EFE-8EB6-7E8F22346DBA}" srcOrd="1" destOrd="0" presId="urn:microsoft.com/office/officeart/2005/8/layout/vList5"/>
    <dgm:cxn modelId="{C20DF246-0CF9-4BC7-8F41-6E3E7BCE2057}" type="presParOf" srcId="{79F61929-44E1-4BA2-9106-BC64517E4F2D}" destId="{2E853A81-F87E-4F21-858A-267E71E93FD2}" srcOrd="2" destOrd="0" presId="urn:microsoft.com/office/officeart/2005/8/layout/vList5"/>
    <dgm:cxn modelId="{70BD4AE9-AD98-4012-A501-4512F57C1BA6}" type="presParOf" srcId="{2E853A81-F87E-4F21-858A-267E71E93FD2}" destId="{13C80693-73C6-45A3-AE82-CF0DAF63B682}" srcOrd="0" destOrd="0" presId="urn:microsoft.com/office/officeart/2005/8/layout/vList5"/>
    <dgm:cxn modelId="{52EEF054-F4A6-4236-AC5B-7951B2C1FFF5}" type="presParOf" srcId="{2E853A81-F87E-4F21-858A-267E71E93FD2}" destId="{B7AC1D93-E0DE-44BB-907F-206F7135572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144FEA-8A33-4B69-8A07-F24540224CF4}" type="doc">
      <dgm:prSet loTypeId="urn:microsoft.com/office/officeart/2008/layout/RadialCluster" loCatId="cycle" qsTypeId="urn:microsoft.com/office/officeart/2005/8/quickstyle/3d1" qsCatId="3D" csTypeId="urn:microsoft.com/office/officeart/2005/8/colors/accent3_3" csCatId="accent3" phldr="1"/>
      <dgm:spPr/>
      <dgm:t>
        <a:bodyPr/>
        <a:lstStyle/>
        <a:p>
          <a:endParaRPr lang="en-US"/>
        </a:p>
      </dgm:t>
    </dgm:pt>
    <dgm:pt modelId="{D228EA10-8333-4DC4-B91C-9DDFC64937CA}">
      <dgm:prSet phldrT="[Text]"/>
      <dgm:spPr>
        <a:solidFill>
          <a:srgbClr val="3333CC"/>
        </a:solidFill>
      </dgm:spPr>
      <dgm:t>
        <a:bodyPr/>
        <a:lstStyle/>
        <a:p>
          <a:r>
            <a:rPr lang="en-US" dirty="0"/>
            <a:t>Plan </a:t>
          </a:r>
        </a:p>
      </dgm:t>
    </dgm:pt>
    <dgm:pt modelId="{11FCD1E3-2653-4E5F-B32A-D90964A2E900}" type="parTrans" cxnId="{0026D4DA-60E9-4145-98EE-D9472BFAEE41}">
      <dgm:prSet/>
      <dgm:spPr/>
      <dgm:t>
        <a:bodyPr/>
        <a:lstStyle/>
        <a:p>
          <a:endParaRPr lang="en-US"/>
        </a:p>
      </dgm:t>
    </dgm:pt>
    <dgm:pt modelId="{BB5B089E-3ADC-4643-ABA5-DEC7B8231645}" type="sibTrans" cxnId="{0026D4DA-60E9-4145-98EE-D9472BFAEE41}">
      <dgm:prSet/>
      <dgm:spPr/>
      <dgm:t>
        <a:bodyPr/>
        <a:lstStyle/>
        <a:p>
          <a:endParaRPr lang="en-US"/>
        </a:p>
      </dgm:t>
    </dgm:pt>
    <dgm:pt modelId="{E5CB49AD-03A1-422D-8380-7F158C2C2FE9}">
      <dgm:prSet phldrT="[Text]"/>
      <dgm:spPr>
        <a:solidFill>
          <a:srgbClr val="015589"/>
        </a:solidFill>
      </dgm:spPr>
      <dgm:t>
        <a:bodyPr/>
        <a:lstStyle/>
        <a:p>
          <a:r>
            <a:rPr lang="en-US" altLang="en-US" dirty="0"/>
            <a:t>Fiduciary B remits premiums</a:t>
          </a:r>
          <a:endParaRPr lang="en-US" dirty="0"/>
        </a:p>
      </dgm:t>
    </dgm:pt>
    <dgm:pt modelId="{939C6773-BA3B-4D89-AE60-21BD6333F9A3}" type="parTrans" cxnId="{1BA3259F-930F-4EC4-AE67-B08CD0F7C482}">
      <dgm:prSet/>
      <dgm:spPr/>
      <dgm:t>
        <a:bodyPr/>
        <a:lstStyle/>
        <a:p>
          <a:endParaRPr lang="en-US"/>
        </a:p>
      </dgm:t>
    </dgm:pt>
    <dgm:pt modelId="{BA230C80-C4DB-4FA6-81BF-864B45861909}" type="sibTrans" cxnId="{1BA3259F-930F-4EC4-AE67-B08CD0F7C482}">
      <dgm:prSet/>
      <dgm:spPr/>
      <dgm:t>
        <a:bodyPr/>
        <a:lstStyle/>
        <a:p>
          <a:endParaRPr lang="en-US"/>
        </a:p>
      </dgm:t>
    </dgm:pt>
    <dgm:pt modelId="{A4869B5D-218E-48F0-91CE-8AD2C3192803}">
      <dgm:prSet phldrT="[Text]"/>
      <dgm:spPr>
        <a:solidFill>
          <a:srgbClr val="015589"/>
        </a:solidFill>
      </dgm:spPr>
      <dgm:t>
        <a:bodyPr/>
        <a:lstStyle/>
        <a:p>
          <a:r>
            <a:rPr lang="en-US" altLang="en-US" dirty="0"/>
            <a:t>Fiduciary C makes claim determinations</a:t>
          </a:r>
          <a:endParaRPr lang="en-US" dirty="0"/>
        </a:p>
      </dgm:t>
    </dgm:pt>
    <dgm:pt modelId="{3D988262-A5D6-4B6D-B0E6-A28B1FBFFE19}" type="parTrans" cxnId="{F442EB99-7721-4DF4-9910-D0FDBE808F43}">
      <dgm:prSet/>
      <dgm:spPr/>
      <dgm:t>
        <a:bodyPr/>
        <a:lstStyle/>
        <a:p>
          <a:endParaRPr lang="en-US"/>
        </a:p>
      </dgm:t>
    </dgm:pt>
    <dgm:pt modelId="{D95701DC-63F7-4887-848A-C4E0621F0310}" type="sibTrans" cxnId="{F442EB99-7721-4DF4-9910-D0FDBE808F43}">
      <dgm:prSet/>
      <dgm:spPr/>
      <dgm:t>
        <a:bodyPr/>
        <a:lstStyle/>
        <a:p>
          <a:endParaRPr lang="en-US"/>
        </a:p>
      </dgm:t>
    </dgm:pt>
    <dgm:pt modelId="{5071535D-4DDA-4CB8-95D4-0E8939191C39}">
      <dgm:prSet/>
      <dgm:spPr>
        <a:solidFill>
          <a:srgbClr val="015589"/>
        </a:solidFill>
      </dgm:spPr>
      <dgm:t>
        <a:bodyPr/>
        <a:lstStyle/>
        <a:p>
          <a:r>
            <a:rPr lang="en-US" altLang="en-US" dirty="0"/>
            <a:t>Fiduciary A selects service providers</a:t>
          </a:r>
        </a:p>
      </dgm:t>
    </dgm:pt>
    <dgm:pt modelId="{97FC9A99-699E-4435-9555-5E869E31B5A8}" type="parTrans" cxnId="{5F48490A-1803-4CFA-8113-00F05BF79F19}">
      <dgm:prSet/>
      <dgm:spPr/>
      <dgm:t>
        <a:bodyPr/>
        <a:lstStyle/>
        <a:p>
          <a:endParaRPr lang="en-US"/>
        </a:p>
      </dgm:t>
    </dgm:pt>
    <dgm:pt modelId="{E4BF6E5A-7AA6-4628-ADFD-3FAE97C76271}" type="sibTrans" cxnId="{5F48490A-1803-4CFA-8113-00F05BF79F19}">
      <dgm:prSet/>
      <dgm:spPr/>
      <dgm:t>
        <a:bodyPr/>
        <a:lstStyle/>
        <a:p>
          <a:endParaRPr lang="en-US"/>
        </a:p>
      </dgm:t>
    </dgm:pt>
    <dgm:pt modelId="{7493AF0E-EA08-4F26-830B-20B26A2B792C}" type="pres">
      <dgm:prSet presAssocID="{E8144FEA-8A33-4B69-8A07-F24540224CF4}" presName="Name0" presStyleCnt="0">
        <dgm:presLayoutVars>
          <dgm:chMax val="1"/>
          <dgm:chPref val="1"/>
          <dgm:dir/>
          <dgm:animOne val="branch"/>
          <dgm:animLvl val="lvl"/>
        </dgm:presLayoutVars>
      </dgm:prSet>
      <dgm:spPr/>
    </dgm:pt>
    <dgm:pt modelId="{C12B923E-57DF-436A-8C92-D29898CE102D}" type="pres">
      <dgm:prSet presAssocID="{D228EA10-8333-4DC4-B91C-9DDFC64937CA}" presName="singleCycle" presStyleCnt="0"/>
      <dgm:spPr/>
    </dgm:pt>
    <dgm:pt modelId="{E6088AD2-DE9A-4927-8ACA-12F0DA9AE944}" type="pres">
      <dgm:prSet presAssocID="{D228EA10-8333-4DC4-B91C-9DDFC64937CA}" presName="singleCenter" presStyleLbl="node1" presStyleIdx="0" presStyleCnt="4" custLinFactNeighborX="-195" custLinFactNeighborY="-9016">
        <dgm:presLayoutVars>
          <dgm:chMax val="7"/>
          <dgm:chPref val="7"/>
        </dgm:presLayoutVars>
      </dgm:prSet>
      <dgm:spPr/>
    </dgm:pt>
    <dgm:pt modelId="{7E59B8CC-26F7-4398-96B1-4E1343EA78F0}" type="pres">
      <dgm:prSet presAssocID="{939C6773-BA3B-4D89-AE60-21BD6333F9A3}" presName="Name56" presStyleLbl="parChTrans1D2" presStyleIdx="0" presStyleCnt="3"/>
      <dgm:spPr/>
    </dgm:pt>
    <dgm:pt modelId="{C21956F3-34FD-40AE-A712-11F2C6719AA3}" type="pres">
      <dgm:prSet presAssocID="{E5CB49AD-03A1-422D-8380-7F158C2C2FE9}" presName="text0" presStyleLbl="node1" presStyleIdx="1" presStyleCnt="4" custScaleX="318742" custScaleY="129109" custRadScaleRad="104935" custRadScaleInc="1188">
        <dgm:presLayoutVars>
          <dgm:bulletEnabled val="1"/>
        </dgm:presLayoutVars>
      </dgm:prSet>
      <dgm:spPr/>
    </dgm:pt>
    <dgm:pt modelId="{2C30736A-A4B7-4F33-99E7-F9CD2A2C623E}" type="pres">
      <dgm:prSet presAssocID="{97FC9A99-699E-4435-9555-5E869E31B5A8}" presName="Name56" presStyleLbl="parChTrans1D2" presStyleIdx="1" presStyleCnt="3"/>
      <dgm:spPr/>
    </dgm:pt>
    <dgm:pt modelId="{A57B18A1-C034-49A3-9C88-A76E913DA97C}" type="pres">
      <dgm:prSet presAssocID="{5071535D-4DDA-4CB8-95D4-0E8939191C39}" presName="text0" presStyleLbl="node1" presStyleIdx="2" presStyleCnt="4" custScaleX="334668" custScaleY="130477">
        <dgm:presLayoutVars>
          <dgm:bulletEnabled val="1"/>
        </dgm:presLayoutVars>
      </dgm:prSet>
      <dgm:spPr/>
    </dgm:pt>
    <dgm:pt modelId="{8F53D708-5971-4CA2-81F8-617FCB3439E8}" type="pres">
      <dgm:prSet presAssocID="{3D988262-A5D6-4B6D-B0E6-A28B1FBFFE19}" presName="Name56" presStyleLbl="parChTrans1D2" presStyleIdx="2" presStyleCnt="3"/>
      <dgm:spPr/>
    </dgm:pt>
    <dgm:pt modelId="{C1BB3A97-884E-494D-9FA1-6AE3EFC0761C}" type="pres">
      <dgm:prSet presAssocID="{A4869B5D-218E-48F0-91CE-8AD2C3192803}" presName="text0" presStyleLbl="node1" presStyleIdx="3" presStyleCnt="4" custScaleX="371199" custScaleY="132756">
        <dgm:presLayoutVars>
          <dgm:bulletEnabled val="1"/>
        </dgm:presLayoutVars>
      </dgm:prSet>
      <dgm:spPr/>
    </dgm:pt>
  </dgm:ptLst>
  <dgm:cxnLst>
    <dgm:cxn modelId="{5F48490A-1803-4CFA-8113-00F05BF79F19}" srcId="{D228EA10-8333-4DC4-B91C-9DDFC64937CA}" destId="{5071535D-4DDA-4CB8-95D4-0E8939191C39}" srcOrd="1" destOrd="0" parTransId="{97FC9A99-699E-4435-9555-5E869E31B5A8}" sibTransId="{E4BF6E5A-7AA6-4628-ADFD-3FAE97C76271}"/>
    <dgm:cxn modelId="{5D430A0F-5A77-4F83-ABB1-1CB69D75C88B}" type="presOf" srcId="{A4869B5D-218E-48F0-91CE-8AD2C3192803}" destId="{C1BB3A97-884E-494D-9FA1-6AE3EFC0761C}" srcOrd="0" destOrd="0" presId="urn:microsoft.com/office/officeart/2008/layout/RadialCluster"/>
    <dgm:cxn modelId="{05F73344-39F0-4AA5-83F8-DDDCA6FADF48}" type="presOf" srcId="{3D988262-A5D6-4B6D-B0E6-A28B1FBFFE19}" destId="{8F53D708-5971-4CA2-81F8-617FCB3439E8}" srcOrd="0" destOrd="0" presId="urn:microsoft.com/office/officeart/2008/layout/RadialCluster"/>
    <dgm:cxn modelId="{619A7C64-E182-4F6B-A2C2-6EA720221848}" type="presOf" srcId="{D228EA10-8333-4DC4-B91C-9DDFC64937CA}" destId="{E6088AD2-DE9A-4927-8ACA-12F0DA9AE944}" srcOrd="0" destOrd="0" presId="urn:microsoft.com/office/officeart/2008/layout/RadialCluster"/>
    <dgm:cxn modelId="{F442EB99-7721-4DF4-9910-D0FDBE808F43}" srcId="{D228EA10-8333-4DC4-B91C-9DDFC64937CA}" destId="{A4869B5D-218E-48F0-91CE-8AD2C3192803}" srcOrd="2" destOrd="0" parTransId="{3D988262-A5D6-4B6D-B0E6-A28B1FBFFE19}" sibTransId="{D95701DC-63F7-4887-848A-C4E0621F0310}"/>
    <dgm:cxn modelId="{1BA3259F-930F-4EC4-AE67-B08CD0F7C482}" srcId="{D228EA10-8333-4DC4-B91C-9DDFC64937CA}" destId="{E5CB49AD-03A1-422D-8380-7F158C2C2FE9}" srcOrd="0" destOrd="0" parTransId="{939C6773-BA3B-4D89-AE60-21BD6333F9A3}" sibTransId="{BA230C80-C4DB-4FA6-81BF-864B45861909}"/>
    <dgm:cxn modelId="{D6FF25B1-CAF1-48DB-BC3C-138757C530EA}" type="presOf" srcId="{E8144FEA-8A33-4B69-8A07-F24540224CF4}" destId="{7493AF0E-EA08-4F26-830B-20B26A2B792C}" srcOrd="0" destOrd="0" presId="urn:microsoft.com/office/officeart/2008/layout/RadialCluster"/>
    <dgm:cxn modelId="{9AA546B9-5204-47D6-B49F-51AF07027E43}" type="presOf" srcId="{E5CB49AD-03A1-422D-8380-7F158C2C2FE9}" destId="{C21956F3-34FD-40AE-A712-11F2C6719AA3}" srcOrd="0" destOrd="0" presId="urn:microsoft.com/office/officeart/2008/layout/RadialCluster"/>
    <dgm:cxn modelId="{FA6275BF-2B9F-4370-9663-E62943AF16DD}" type="presOf" srcId="{5071535D-4DDA-4CB8-95D4-0E8939191C39}" destId="{A57B18A1-C034-49A3-9C88-A76E913DA97C}" srcOrd="0" destOrd="0" presId="urn:microsoft.com/office/officeart/2008/layout/RadialCluster"/>
    <dgm:cxn modelId="{407CE7C3-FCE9-45B6-9D2F-550476EF54D4}" type="presOf" srcId="{97FC9A99-699E-4435-9555-5E869E31B5A8}" destId="{2C30736A-A4B7-4F33-99E7-F9CD2A2C623E}" srcOrd="0" destOrd="0" presId="urn:microsoft.com/office/officeart/2008/layout/RadialCluster"/>
    <dgm:cxn modelId="{0026D4DA-60E9-4145-98EE-D9472BFAEE41}" srcId="{E8144FEA-8A33-4B69-8A07-F24540224CF4}" destId="{D228EA10-8333-4DC4-B91C-9DDFC64937CA}" srcOrd="0" destOrd="0" parTransId="{11FCD1E3-2653-4E5F-B32A-D90964A2E900}" sibTransId="{BB5B089E-3ADC-4643-ABA5-DEC7B8231645}"/>
    <dgm:cxn modelId="{5D5CE7E4-8042-4024-9DC3-E6140F2C8139}" type="presOf" srcId="{939C6773-BA3B-4D89-AE60-21BD6333F9A3}" destId="{7E59B8CC-26F7-4398-96B1-4E1343EA78F0}" srcOrd="0" destOrd="0" presId="urn:microsoft.com/office/officeart/2008/layout/RadialCluster"/>
    <dgm:cxn modelId="{4CE4832F-787A-444D-893A-AFD5D33F643D}" type="presParOf" srcId="{7493AF0E-EA08-4F26-830B-20B26A2B792C}" destId="{C12B923E-57DF-436A-8C92-D29898CE102D}" srcOrd="0" destOrd="0" presId="urn:microsoft.com/office/officeart/2008/layout/RadialCluster"/>
    <dgm:cxn modelId="{1CA62537-0F9A-4B2F-A148-21B3B84A8039}" type="presParOf" srcId="{C12B923E-57DF-436A-8C92-D29898CE102D}" destId="{E6088AD2-DE9A-4927-8ACA-12F0DA9AE944}" srcOrd="0" destOrd="0" presId="urn:microsoft.com/office/officeart/2008/layout/RadialCluster"/>
    <dgm:cxn modelId="{73413900-61E3-491C-9FFD-0DD7E7068C95}" type="presParOf" srcId="{C12B923E-57DF-436A-8C92-D29898CE102D}" destId="{7E59B8CC-26F7-4398-96B1-4E1343EA78F0}" srcOrd="1" destOrd="0" presId="urn:microsoft.com/office/officeart/2008/layout/RadialCluster"/>
    <dgm:cxn modelId="{E6031581-27DD-47E0-BE8C-7E201559584C}" type="presParOf" srcId="{C12B923E-57DF-436A-8C92-D29898CE102D}" destId="{C21956F3-34FD-40AE-A712-11F2C6719AA3}" srcOrd="2" destOrd="0" presId="urn:microsoft.com/office/officeart/2008/layout/RadialCluster"/>
    <dgm:cxn modelId="{885F7B7C-0411-4470-A717-DED926897650}" type="presParOf" srcId="{C12B923E-57DF-436A-8C92-D29898CE102D}" destId="{2C30736A-A4B7-4F33-99E7-F9CD2A2C623E}" srcOrd="3" destOrd="0" presId="urn:microsoft.com/office/officeart/2008/layout/RadialCluster"/>
    <dgm:cxn modelId="{E7975B80-0F80-4770-AFC3-C0576068FADF}" type="presParOf" srcId="{C12B923E-57DF-436A-8C92-D29898CE102D}" destId="{A57B18A1-C034-49A3-9C88-A76E913DA97C}" srcOrd="4" destOrd="0" presId="urn:microsoft.com/office/officeart/2008/layout/RadialCluster"/>
    <dgm:cxn modelId="{5D86DD5C-0E9E-4214-B914-70ACD46EEF31}" type="presParOf" srcId="{C12B923E-57DF-436A-8C92-D29898CE102D}" destId="{8F53D708-5971-4CA2-81F8-617FCB3439E8}" srcOrd="5" destOrd="0" presId="urn:microsoft.com/office/officeart/2008/layout/RadialCluster"/>
    <dgm:cxn modelId="{D398EF98-F411-49B0-8067-BB024270E674}" type="presParOf" srcId="{C12B923E-57DF-436A-8C92-D29898CE102D}" destId="{C1BB3A97-884E-494D-9FA1-6AE3EFC0761C}"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8BA27-8228-465A-B316-BD92A08B8AB4}">
      <dsp:nvSpPr>
        <dsp:cNvPr id="0" name=""/>
        <dsp:cNvSpPr/>
      </dsp:nvSpPr>
      <dsp:spPr>
        <a:xfrm rot="5400000">
          <a:off x="4149248" y="-1406781"/>
          <a:ext cx="2048730" cy="4862293"/>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Establishes policy and agency protocols</a:t>
          </a:r>
        </a:p>
        <a:p>
          <a:pPr marL="114300" lvl="1" indent="-114300" algn="l" defTabSz="622300" rtl="0">
            <a:lnSpc>
              <a:spcPct val="90000"/>
            </a:lnSpc>
            <a:spcBef>
              <a:spcPct val="0"/>
            </a:spcBef>
            <a:spcAft>
              <a:spcPct val="15000"/>
            </a:spcAft>
            <a:buChar char="•"/>
          </a:pPr>
          <a:r>
            <a:rPr lang="en-US" sz="1400" kern="1200" dirty="0"/>
            <a:t>Oversight of reporting and disclosure requirements</a:t>
          </a:r>
        </a:p>
        <a:p>
          <a:pPr marL="114300" lvl="1" indent="-114300" algn="l" defTabSz="622300" rtl="0">
            <a:lnSpc>
              <a:spcPct val="90000"/>
            </a:lnSpc>
            <a:spcBef>
              <a:spcPct val="0"/>
            </a:spcBef>
            <a:spcAft>
              <a:spcPct val="15000"/>
            </a:spcAft>
            <a:buChar char="•"/>
          </a:pPr>
          <a:r>
            <a:rPr lang="en-US" sz="1400" kern="1200" dirty="0"/>
            <a:t>Drafts regulations and interpretive guidance</a:t>
          </a:r>
        </a:p>
        <a:p>
          <a:pPr marL="114300" lvl="1" indent="-114300" algn="l" defTabSz="622300" rtl="0">
            <a:lnSpc>
              <a:spcPct val="90000"/>
            </a:lnSpc>
            <a:spcBef>
              <a:spcPct val="0"/>
            </a:spcBef>
            <a:spcAft>
              <a:spcPct val="15000"/>
            </a:spcAft>
            <a:buChar char="•"/>
          </a:pPr>
          <a:r>
            <a:rPr lang="en-US" sz="1400" kern="1200" dirty="0"/>
            <a:t>Conducts economic research to determine impact of policy and regulations on regulated community</a:t>
          </a:r>
        </a:p>
        <a:p>
          <a:pPr marL="114300" lvl="1" indent="-114300" algn="l" defTabSz="622300" rtl="0">
            <a:lnSpc>
              <a:spcPct val="90000"/>
            </a:lnSpc>
            <a:spcBef>
              <a:spcPct val="0"/>
            </a:spcBef>
            <a:spcAft>
              <a:spcPct val="15000"/>
            </a:spcAft>
            <a:buChar char="•"/>
          </a:pPr>
          <a:r>
            <a:rPr lang="en-US" sz="1400" kern="1200" dirty="0"/>
            <a:t>Conducts outreach such as the Health Benefits Education Campaign</a:t>
          </a:r>
        </a:p>
      </dsp:txBody>
      <dsp:txXfrm rot="-5400000">
        <a:off x="2742467" y="100011"/>
        <a:ext cx="4762282" cy="1848708"/>
      </dsp:txXfrm>
    </dsp:sp>
    <dsp:sp modelId="{D391C2E3-07C6-4D68-BDFC-4E5C3B16FC76}">
      <dsp:nvSpPr>
        <dsp:cNvPr id="0" name=""/>
        <dsp:cNvSpPr/>
      </dsp:nvSpPr>
      <dsp:spPr>
        <a:xfrm>
          <a:off x="161" y="60742"/>
          <a:ext cx="2735040" cy="191889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NATIONAL OFFICE</a:t>
          </a:r>
          <a:endParaRPr lang="en-US" sz="2400" b="1" kern="1200" dirty="0">
            <a:effectLst>
              <a:outerShdw blurRad="38100" dist="38100" dir="2700000" algn="tl">
                <a:srgbClr val="000000">
                  <a:alpha val="43137"/>
                </a:srgbClr>
              </a:outerShdw>
            </a:effectLst>
          </a:endParaRPr>
        </a:p>
      </dsp:txBody>
      <dsp:txXfrm>
        <a:off x="93833" y="154414"/>
        <a:ext cx="2547696" cy="1731546"/>
      </dsp:txXfrm>
    </dsp:sp>
    <dsp:sp modelId="{3CB02991-569C-4155-B1AB-56664472DB8B}">
      <dsp:nvSpPr>
        <dsp:cNvPr id="0" name=""/>
        <dsp:cNvSpPr/>
      </dsp:nvSpPr>
      <dsp:spPr>
        <a:xfrm rot="5400000">
          <a:off x="4402208" y="629436"/>
          <a:ext cx="1538382" cy="4866720"/>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Conduct investigations of ERISA plans</a:t>
          </a:r>
        </a:p>
        <a:p>
          <a:pPr marL="114300" lvl="1" indent="-114300" algn="l" defTabSz="622300" rtl="0">
            <a:lnSpc>
              <a:spcPct val="90000"/>
            </a:lnSpc>
            <a:spcBef>
              <a:spcPct val="0"/>
            </a:spcBef>
            <a:spcAft>
              <a:spcPct val="15000"/>
            </a:spcAft>
            <a:buChar char="•"/>
          </a:pPr>
          <a:r>
            <a:rPr lang="en-US" sz="1400" kern="1200" dirty="0"/>
            <a:t>Provide compliance assistance through Benefit Advisors</a:t>
          </a:r>
        </a:p>
        <a:p>
          <a:pPr marL="114300" lvl="1" indent="-114300" algn="l" defTabSz="622300" rtl="0">
            <a:lnSpc>
              <a:spcPct val="90000"/>
            </a:lnSpc>
            <a:spcBef>
              <a:spcPct val="0"/>
            </a:spcBef>
            <a:spcAft>
              <a:spcPct val="15000"/>
            </a:spcAft>
            <a:buChar char="•"/>
          </a:pPr>
          <a:r>
            <a:rPr lang="en-US" sz="1400" kern="1200" dirty="0"/>
            <a:t>Conduct outreach to plan sponsors and other stakeholders </a:t>
          </a:r>
        </a:p>
      </dsp:txBody>
      <dsp:txXfrm rot="-5400000">
        <a:off x="2738039" y="2368703"/>
        <a:ext cx="4791622" cy="1388186"/>
      </dsp:txXfrm>
    </dsp:sp>
    <dsp:sp modelId="{3B3EB83D-AFB8-4DEC-B39C-A69C84A0958E}">
      <dsp:nvSpPr>
        <dsp:cNvPr id="0" name=""/>
        <dsp:cNvSpPr/>
      </dsp:nvSpPr>
      <dsp:spPr>
        <a:xfrm>
          <a:off x="0" y="2144930"/>
          <a:ext cx="2737715" cy="1918890"/>
        </a:xfrm>
        <a:prstGeom prst="roundRect">
          <a:avLst/>
        </a:prstGeom>
        <a:gradFill rotWithShape="0">
          <a:gsLst>
            <a:gs pos="0">
              <a:srgbClr val="B31166">
                <a:hueOff val="0"/>
                <a:satOff val="0"/>
                <a:lumOff val="0"/>
                <a:alphaOff val="0"/>
                <a:tint val="98000"/>
                <a:lumMod val="114000"/>
              </a:srgbClr>
            </a:gs>
            <a:gs pos="100000">
              <a:srgbClr val="B31166">
                <a:hueOff val="0"/>
                <a:satOff val="0"/>
                <a:lumOff val="0"/>
                <a:alphaOff val="0"/>
                <a:shade val="90000"/>
                <a:lumMod val="84000"/>
              </a:srgb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REGIONAL </a:t>
          </a:r>
          <a:r>
            <a:rPr lang="en-US" sz="2400" b="1" kern="1200" cap="none" spc="0" dirty="0">
              <a:ln w="12700">
                <a:solidFill>
                  <a:srgbClr val="3B3059">
                    <a:satMod val="155000"/>
                  </a:srgbClr>
                </a:solidFill>
                <a:prstDash val="solid"/>
              </a:ln>
              <a:solidFill>
                <a:srgbClr val="EBEBEB">
                  <a:tint val="85000"/>
                  <a:satMod val="155000"/>
                </a:srgbClr>
              </a:solidFill>
              <a:effectLst>
                <a:outerShdw blurRad="41275" dist="20320" dir="1800000" algn="tl" rotWithShape="0">
                  <a:srgbClr val="000000">
                    <a:alpha val="40000"/>
                  </a:srgbClr>
                </a:outerShdw>
              </a:effectLst>
              <a:latin typeface="Century Gothic" panose="020B0502020202020204"/>
              <a:ea typeface="+mn-ea"/>
              <a:cs typeface="+mn-cs"/>
            </a:rPr>
            <a:t>OFFICES</a:t>
          </a:r>
        </a:p>
      </dsp:txBody>
      <dsp:txXfrm>
        <a:off x="93672" y="2238602"/>
        <a:ext cx="2550371" cy="17315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98EF3-5FB0-48D4-80A0-9C5685D625B3}">
      <dsp:nvSpPr>
        <dsp:cNvPr id="0" name=""/>
        <dsp:cNvSpPr/>
      </dsp:nvSpPr>
      <dsp:spPr>
        <a:xfrm>
          <a:off x="2857013" y="1727354"/>
          <a:ext cx="1747603" cy="1677974"/>
        </a:xfrm>
        <a:prstGeom prst="ellipse">
          <a:avLst/>
        </a:prstGeom>
        <a:solidFill>
          <a:schemeClr val="accent1">
            <a:lumMod val="75000"/>
          </a:schemeClr>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kern="1200" dirty="0">
              <a:effectLst>
                <a:outerShdw blurRad="38100" dist="38100" dir="2700000" algn="tl">
                  <a:srgbClr val="000000">
                    <a:alpha val="43137"/>
                  </a:srgbClr>
                </a:outerShdw>
              </a:effectLst>
            </a:rPr>
            <a:t>Party in interest (PII)</a:t>
          </a:r>
        </a:p>
      </dsp:txBody>
      <dsp:txXfrm>
        <a:off x="3112944" y="1973088"/>
        <a:ext cx="1235741" cy="1186506"/>
      </dsp:txXfrm>
    </dsp:sp>
    <dsp:sp modelId="{99D90A6E-AB2C-4E10-9827-78B831DF873F}">
      <dsp:nvSpPr>
        <dsp:cNvPr id="0" name=""/>
        <dsp:cNvSpPr/>
      </dsp:nvSpPr>
      <dsp:spPr>
        <a:xfrm rot="16200000">
          <a:off x="3654326" y="1354950"/>
          <a:ext cx="152976" cy="464831"/>
        </a:xfrm>
        <a:prstGeom prst="rightArrow">
          <a:avLst>
            <a:gd name="adj1" fmla="val 60000"/>
            <a:gd name="adj2" fmla="val 50000"/>
          </a:avLst>
        </a:prstGeom>
        <a:solidFill>
          <a:schemeClr val="accent2">
            <a:lumMod val="75000"/>
          </a:schemeClr>
        </a:soli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3677273" y="1470863"/>
        <a:ext cx="107083" cy="278899"/>
      </dsp:txXfrm>
    </dsp:sp>
    <dsp:sp modelId="{4CFFAFA0-A00D-48AC-BA40-CA60DCBBC975}">
      <dsp:nvSpPr>
        <dsp:cNvPr id="0" name=""/>
        <dsp:cNvSpPr/>
      </dsp:nvSpPr>
      <dsp:spPr>
        <a:xfrm>
          <a:off x="2854580" y="-130757"/>
          <a:ext cx="1752470" cy="1569477"/>
        </a:xfrm>
        <a:prstGeom prst="ellipse">
          <a:avLst/>
        </a:prstGeom>
        <a:solidFill>
          <a:srgbClr val="3333CC"/>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Fiduciaries</a:t>
          </a:r>
        </a:p>
      </dsp:txBody>
      <dsp:txXfrm>
        <a:off x="3111223" y="99088"/>
        <a:ext cx="1239184" cy="1109787"/>
      </dsp:txXfrm>
    </dsp:sp>
    <dsp:sp modelId="{01ACEEFC-6543-4293-A8D2-7D7D5419C452}">
      <dsp:nvSpPr>
        <dsp:cNvPr id="0" name=""/>
        <dsp:cNvSpPr/>
      </dsp:nvSpPr>
      <dsp:spPr>
        <a:xfrm rot="20146234">
          <a:off x="4718312" y="1757464"/>
          <a:ext cx="586856" cy="464831"/>
        </a:xfrm>
        <a:prstGeom prst="rightArrow">
          <a:avLst>
            <a:gd name="adj1" fmla="val 60000"/>
            <a:gd name="adj2" fmla="val 50000"/>
          </a:avLst>
        </a:prstGeom>
        <a:solidFill>
          <a:schemeClr val="accent2">
            <a:lumMod val="75000"/>
          </a:schemeClr>
        </a:soli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724454" y="1879044"/>
        <a:ext cx="447407" cy="278899"/>
      </dsp:txXfrm>
    </dsp:sp>
    <dsp:sp modelId="{250A85A8-A0FE-4248-B8A7-516FFEC3314F}">
      <dsp:nvSpPr>
        <dsp:cNvPr id="0" name=""/>
        <dsp:cNvSpPr/>
      </dsp:nvSpPr>
      <dsp:spPr>
        <a:xfrm>
          <a:off x="5442882" y="290148"/>
          <a:ext cx="2059874" cy="2084387"/>
        </a:xfrm>
        <a:prstGeom prst="ellipse">
          <a:avLst/>
        </a:prstGeom>
        <a:solidFill>
          <a:srgbClr val="3333CC"/>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rtl="0">
            <a:lnSpc>
              <a:spcPct val="90000"/>
            </a:lnSpc>
            <a:spcBef>
              <a:spcPct val="0"/>
            </a:spcBef>
            <a:spcAft>
              <a:spcPct val="35000"/>
            </a:spcAft>
            <a:buNone/>
          </a:pPr>
          <a:r>
            <a:rPr lang="en-US" sz="1600" b="1" kern="1200" dirty="0"/>
            <a:t>Sponsoring employer or union</a:t>
          </a:r>
        </a:p>
        <a:p>
          <a:pPr marL="171450" lvl="1" indent="-171450" algn="l" defTabSz="711200" rtl="0">
            <a:lnSpc>
              <a:spcPct val="90000"/>
            </a:lnSpc>
            <a:spcBef>
              <a:spcPct val="0"/>
            </a:spcBef>
            <a:spcAft>
              <a:spcPct val="15000"/>
            </a:spcAft>
            <a:buChar char="•"/>
          </a:pPr>
          <a:r>
            <a:rPr lang="en-US" sz="1600" b="1" kern="1200" dirty="0"/>
            <a:t>Officers, employees &amp; owners</a:t>
          </a:r>
        </a:p>
      </dsp:txBody>
      <dsp:txXfrm>
        <a:off x="5744544" y="595399"/>
        <a:ext cx="1456550" cy="1473885"/>
      </dsp:txXfrm>
    </dsp:sp>
    <dsp:sp modelId="{E401C123-1A8B-4689-99D4-9F426E7CC489}">
      <dsp:nvSpPr>
        <dsp:cNvPr id="0" name=""/>
        <dsp:cNvSpPr/>
      </dsp:nvSpPr>
      <dsp:spPr>
        <a:xfrm rot="1924193">
          <a:off x="4580701" y="3000770"/>
          <a:ext cx="428793" cy="464831"/>
        </a:xfrm>
        <a:prstGeom prst="rightArrow">
          <a:avLst>
            <a:gd name="adj1" fmla="val 60000"/>
            <a:gd name="adj2" fmla="val 50000"/>
          </a:avLst>
        </a:prstGeom>
        <a:solidFill>
          <a:schemeClr val="accent2">
            <a:lumMod val="75000"/>
          </a:schemeClr>
        </a:soli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590516" y="3059586"/>
        <a:ext cx="300155" cy="278899"/>
      </dsp:txXfrm>
    </dsp:sp>
    <dsp:sp modelId="{5DDEFE0E-7D12-4876-97E5-9EB9B172D14E}">
      <dsp:nvSpPr>
        <dsp:cNvPr id="0" name=""/>
        <dsp:cNvSpPr/>
      </dsp:nvSpPr>
      <dsp:spPr>
        <a:xfrm>
          <a:off x="5013990" y="3078511"/>
          <a:ext cx="1685097" cy="1639475"/>
        </a:xfrm>
        <a:prstGeom prst="ellipse">
          <a:avLst/>
        </a:prstGeom>
        <a:solidFill>
          <a:srgbClr val="3333CC"/>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Relatives of fiduciaries</a:t>
          </a:r>
        </a:p>
      </dsp:txBody>
      <dsp:txXfrm>
        <a:off x="5260767" y="3318607"/>
        <a:ext cx="1191543" cy="1159283"/>
      </dsp:txXfrm>
    </dsp:sp>
    <dsp:sp modelId="{F40EDC77-44EC-45EA-94E9-BEA28D0EA790}">
      <dsp:nvSpPr>
        <dsp:cNvPr id="0" name=""/>
        <dsp:cNvSpPr/>
      </dsp:nvSpPr>
      <dsp:spPr>
        <a:xfrm rot="9362477">
          <a:off x="2434538" y="2826264"/>
          <a:ext cx="376638" cy="464831"/>
        </a:xfrm>
        <a:prstGeom prst="rightArrow">
          <a:avLst>
            <a:gd name="adj1" fmla="val 60000"/>
            <a:gd name="adj2" fmla="val 50000"/>
          </a:avLst>
        </a:prstGeom>
        <a:solidFill>
          <a:schemeClr val="accent2">
            <a:lumMod val="75000"/>
          </a:schemeClr>
        </a:soli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2542661" y="2896288"/>
        <a:ext cx="263647" cy="278899"/>
      </dsp:txXfrm>
    </dsp:sp>
    <dsp:sp modelId="{8F4CE41E-CC0E-4E54-A791-E64C1072A41C}">
      <dsp:nvSpPr>
        <dsp:cNvPr id="0" name=""/>
        <dsp:cNvSpPr/>
      </dsp:nvSpPr>
      <dsp:spPr>
        <a:xfrm>
          <a:off x="362787" y="2758656"/>
          <a:ext cx="2046749" cy="1699137"/>
        </a:xfrm>
        <a:prstGeom prst="ellipse">
          <a:avLst/>
        </a:prstGeom>
        <a:solidFill>
          <a:srgbClr val="3333CC"/>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53975" lvl="0" indent="0" algn="l" defTabSz="1376363" rtl="0">
            <a:lnSpc>
              <a:spcPct val="90000"/>
            </a:lnSpc>
            <a:spcBef>
              <a:spcPct val="0"/>
            </a:spcBef>
            <a:spcAft>
              <a:spcPct val="35000"/>
            </a:spcAft>
            <a:buNone/>
          </a:pPr>
          <a:r>
            <a:rPr lang="en-US" sz="1600" b="1" kern="1200" dirty="0"/>
            <a:t>Service providers</a:t>
          </a:r>
        </a:p>
        <a:p>
          <a:pPr marL="227013" lvl="1" indent="-117475" algn="l" defTabSz="711200" rtl="0">
            <a:lnSpc>
              <a:spcPct val="90000"/>
            </a:lnSpc>
            <a:spcBef>
              <a:spcPct val="0"/>
            </a:spcBef>
            <a:spcAft>
              <a:spcPct val="15000"/>
            </a:spcAft>
            <a:buChar char="•"/>
          </a:pPr>
          <a:r>
            <a:rPr lang="en-US" sz="1600" b="1" kern="1200" dirty="0"/>
            <a:t>Officers, employees &amp; owners</a:t>
          </a:r>
        </a:p>
      </dsp:txBody>
      <dsp:txXfrm>
        <a:off x="662526" y="3007489"/>
        <a:ext cx="1447271" cy="1201471"/>
      </dsp:txXfrm>
    </dsp:sp>
    <dsp:sp modelId="{3633E4B7-F8C0-4763-8864-434E546301CF}">
      <dsp:nvSpPr>
        <dsp:cNvPr id="0" name=""/>
        <dsp:cNvSpPr/>
      </dsp:nvSpPr>
      <dsp:spPr>
        <a:xfrm rot="12743287">
          <a:off x="2321053" y="1609302"/>
          <a:ext cx="534827" cy="464831"/>
        </a:xfrm>
        <a:prstGeom prst="rightArrow">
          <a:avLst>
            <a:gd name="adj1" fmla="val 60000"/>
            <a:gd name="adj2" fmla="val 50000"/>
          </a:avLst>
        </a:prstGeom>
        <a:solidFill>
          <a:schemeClr val="accent2">
            <a:lumMod val="75000"/>
          </a:schemeClr>
        </a:solidFill>
        <a:ln>
          <a:noFill/>
        </a:ln>
        <a:effectLst>
          <a:outerShdw blurRad="38100" dist="254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2449656" y="1739616"/>
        <a:ext cx="395378" cy="278899"/>
      </dsp:txXfrm>
    </dsp:sp>
    <dsp:sp modelId="{72AC96BA-277F-4997-9489-E11918AB02E7}">
      <dsp:nvSpPr>
        <dsp:cNvPr id="0" name=""/>
        <dsp:cNvSpPr/>
      </dsp:nvSpPr>
      <dsp:spPr>
        <a:xfrm>
          <a:off x="440345" y="252047"/>
          <a:ext cx="1889185" cy="1652476"/>
        </a:xfrm>
        <a:prstGeom prst="ellipse">
          <a:avLst/>
        </a:prstGeom>
        <a:solidFill>
          <a:srgbClr val="3333CC"/>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Related companies</a:t>
          </a:r>
        </a:p>
      </dsp:txBody>
      <dsp:txXfrm>
        <a:off x="717010" y="494047"/>
        <a:ext cx="1335855" cy="116847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DEA1E-F1F3-4BB6-9676-63F6BAA3CB33}">
      <dsp:nvSpPr>
        <dsp:cNvPr id="0" name=""/>
        <dsp:cNvSpPr/>
      </dsp:nvSpPr>
      <dsp:spPr>
        <a:xfrm>
          <a:off x="0" y="2109598"/>
          <a:ext cx="7620000" cy="2537445"/>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mj-lt"/>
            </a:rPr>
            <a:t>For example: </a:t>
          </a:r>
          <a:r>
            <a:rPr kumimoji="0" lang="en-US" sz="2400" b="1" u="sng" kern="1200" dirty="0">
              <a:ln w="6350">
                <a:solidFill>
                  <a:schemeClr val="accent1">
                    <a:shade val="43000"/>
                  </a:schemeClr>
                </a:solidFill>
              </a:ln>
              <a:solidFill>
                <a:schemeClr val="accent1">
                  <a:lumMod val="20000"/>
                  <a:lumOff val="80000"/>
                </a:schemeClr>
              </a:solidFill>
              <a:effectLst>
                <a:outerShdw blurRad="26000" dist="26000" dir="14500000" algn="tl" rotWithShape="0">
                  <a:srgbClr val="000000">
                    <a:alpha val="40000"/>
                  </a:srgbClr>
                </a:outerShdw>
              </a:effectLst>
              <a:latin typeface="+mj-lt"/>
              <a:ea typeface="+mj-ea"/>
              <a:cs typeface="+mj-cs"/>
            </a:rPr>
            <a:t>Fiduciary A</a:t>
          </a:r>
          <a:r>
            <a:rPr lang="en-US" sz="2400" kern="1200" dirty="0">
              <a:latin typeface="+mj-lt"/>
            </a:rPr>
            <a:t> can also be held </a:t>
          </a:r>
          <a:r>
            <a:rPr lang="en-US" sz="2400" i="1" kern="1200" dirty="0">
              <a:latin typeface="+mj-lt"/>
            </a:rPr>
            <a:t>personally liable </a:t>
          </a:r>
          <a:r>
            <a:rPr lang="en-US" sz="2400" kern="1200" dirty="0">
              <a:latin typeface="+mj-lt"/>
            </a:rPr>
            <a:t>for losses resulting from a breach by </a:t>
          </a:r>
          <a:r>
            <a:rPr kumimoji="0" lang="en-US" sz="2400" b="1" u="sng" kern="1200" dirty="0">
              <a:ln w="6350">
                <a:solidFill>
                  <a:schemeClr val="accent1">
                    <a:shade val="43000"/>
                  </a:schemeClr>
                </a:solidFill>
              </a:ln>
              <a:solidFill>
                <a:schemeClr val="accent1">
                  <a:lumMod val="20000"/>
                  <a:lumOff val="80000"/>
                </a:schemeClr>
              </a:solidFill>
              <a:effectLst>
                <a:outerShdw blurRad="26000" dist="26000" dir="14500000" algn="tl" rotWithShape="0">
                  <a:srgbClr val="000000">
                    <a:alpha val="40000"/>
                  </a:srgbClr>
                </a:outerShdw>
              </a:effectLst>
              <a:latin typeface="+mj-lt"/>
              <a:ea typeface="+mj-ea"/>
              <a:cs typeface="+mj-cs"/>
            </a:rPr>
            <a:t>Fiduciary B</a:t>
          </a:r>
          <a:endParaRPr lang="en-US" sz="2400" kern="1200" dirty="0">
            <a:solidFill>
              <a:schemeClr val="bg2">
                <a:lumMod val="10000"/>
                <a:lumOff val="90000"/>
              </a:schemeClr>
            </a:solidFill>
            <a:latin typeface="+mj-lt"/>
          </a:endParaRPr>
        </a:p>
      </dsp:txBody>
      <dsp:txXfrm>
        <a:off x="0" y="2109598"/>
        <a:ext cx="7620000" cy="1370220"/>
      </dsp:txXfrm>
    </dsp:sp>
    <dsp:sp modelId="{B7285AAA-2659-4425-9198-EF7731BA40A3}">
      <dsp:nvSpPr>
        <dsp:cNvPr id="0" name=""/>
        <dsp:cNvSpPr/>
      </dsp:nvSpPr>
      <dsp:spPr>
        <a:xfrm>
          <a:off x="3720" y="3429069"/>
          <a:ext cx="2537519" cy="1167224"/>
        </a:xfrm>
        <a:prstGeom prst="rect">
          <a:avLst/>
        </a:prstGeom>
        <a:solidFill>
          <a:schemeClr val="bg2">
            <a:lumMod val="10000"/>
            <a:lumOff val="90000"/>
            <a:alpha val="90000"/>
          </a:schemeClr>
        </a:solidFill>
        <a:ln w="9525" cap="rnd"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if A’s failure(s) allowed B to breach</a:t>
          </a:r>
        </a:p>
      </dsp:txBody>
      <dsp:txXfrm>
        <a:off x="3720" y="3429069"/>
        <a:ext cx="2537519" cy="1167224"/>
      </dsp:txXfrm>
    </dsp:sp>
    <dsp:sp modelId="{B8248FF0-51AD-4F27-A678-EE0C3D82EF5C}">
      <dsp:nvSpPr>
        <dsp:cNvPr id="0" name=""/>
        <dsp:cNvSpPr/>
      </dsp:nvSpPr>
      <dsp:spPr>
        <a:xfrm>
          <a:off x="2541240" y="3429069"/>
          <a:ext cx="2537519" cy="1167224"/>
        </a:xfrm>
        <a:prstGeom prst="rect">
          <a:avLst/>
        </a:prstGeom>
        <a:solidFill>
          <a:schemeClr val="bg2">
            <a:lumMod val="10000"/>
            <a:lumOff val="90000"/>
            <a:alpha val="90000"/>
          </a:schemeClr>
        </a:solidFill>
        <a:ln w="9525" cap="rnd"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if A knowingly participated in or knowingly concealed B’s breach</a:t>
          </a:r>
        </a:p>
      </dsp:txBody>
      <dsp:txXfrm>
        <a:off x="2541240" y="3429069"/>
        <a:ext cx="2537519" cy="1167224"/>
      </dsp:txXfrm>
    </dsp:sp>
    <dsp:sp modelId="{0610C807-FA9B-465D-AA47-CCA166C04F0C}">
      <dsp:nvSpPr>
        <dsp:cNvPr id="0" name=""/>
        <dsp:cNvSpPr/>
      </dsp:nvSpPr>
      <dsp:spPr>
        <a:xfrm>
          <a:off x="5078759" y="3429069"/>
          <a:ext cx="2537519" cy="1167224"/>
        </a:xfrm>
        <a:prstGeom prst="rect">
          <a:avLst/>
        </a:prstGeom>
        <a:solidFill>
          <a:schemeClr val="bg2">
            <a:lumMod val="10000"/>
            <a:lumOff val="90000"/>
            <a:alpha val="90000"/>
          </a:schemeClr>
        </a:solidFill>
        <a:ln w="9525" cap="rnd"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0">
            <a:lnSpc>
              <a:spcPct val="90000"/>
            </a:lnSpc>
            <a:spcBef>
              <a:spcPct val="0"/>
            </a:spcBef>
            <a:spcAft>
              <a:spcPct val="35000"/>
            </a:spcAft>
            <a:buNone/>
          </a:pPr>
          <a:r>
            <a:rPr lang="en-US" sz="1800" kern="1200" dirty="0"/>
            <a:t>if A knows about B’s breach and fails to make reasonable efforts to correct B’s breach</a:t>
          </a:r>
        </a:p>
      </dsp:txBody>
      <dsp:txXfrm>
        <a:off x="5078759" y="3429069"/>
        <a:ext cx="2537519" cy="1167224"/>
      </dsp:txXfrm>
    </dsp:sp>
    <dsp:sp modelId="{5BE364FB-5102-4302-BB8F-A0A1DE32F1FD}">
      <dsp:nvSpPr>
        <dsp:cNvPr id="0" name=""/>
        <dsp:cNvSpPr/>
      </dsp:nvSpPr>
      <dsp:spPr>
        <a:xfrm rot="10800000">
          <a:off x="0" y="1156"/>
          <a:ext cx="7620000" cy="2146502"/>
        </a:xfrm>
        <a:prstGeom prst="upArrowCallou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kumimoji="0" lang="en-US" sz="3200" b="1" u="sng" kern="1200" dirty="0">
              <a:ln w="6350">
                <a:solidFill>
                  <a:schemeClr val="accent1">
                    <a:shade val="43000"/>
                  </a:schemeClr>
                </a:solidFill>
              </a:ln>
              <a:solidFill>
                <a:srgbClr val="FFFFFF"/>
              </a:solidFill>
              <a:effectLst>
                <a:outerShdw blurRad="26000" dist="26000" dir="14500000" algn="tl" rotWithShape="0">
                  <a:srgbClr val="000000">
                    <a:alpha val="40000"/>
                  </a:srgbClr>
                </a:outerShdw>
              </a:effectLst>
              <a:latin typeface="+mj-lt"/>
              <a:ea typeface="+mj-ea"/>
              <a:cs typeface="+mj-cs"/>
            </a:rPr>
            <a:t>Fiduciaries</a:t>
          </a:r>
          <a:r>
            <a:rPr lang="en-US" sz="3200" kern="1200" dirty="0">
              <a:latin typeface="+mj-lt"/>
            </a:rPr>
            <a:t> can be held </a:t>
          </a:r>
          <a:r>
            <a:rPr lang="en-US" sz="3200" i="1" kern="1200" dirty="0">
              <a:latin typeface="+mj-lt"/>
            </a:rPr>
            <a:t>personally liable</a:t>
          </a:r>
          <a:r>
            <a:rPr lang="en-US" sz="3200" kern="1200" dirty="0">
              <a:latin typeface="+mj-lt"/>
            </a:rPr>
            <a:t> for losses resulting from a fiduciary breach</a:t>
          </a:r>
        </a:p>
      </dsp:txBody>
      <dsp:txXfrm rot="10800000">
        <a:off x="0" y="1156"/>
        <a:ext cx="7620000" cy="13947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25F55-29BA-4D9A-A4E7-99CA4D52B9CF}">
      <dsp:nvSpPr>
        <dsp:cNvPr id="0" name=""/>
        <dsp:cNvSpPr/>
      </dsp:nvSpPr>
      <dsp:spPr>
        <a:xfrm rot="5400000">
          <a:off x="3616683" y="-342776"/>
          <a:ext cx="2286009" cy="5562353"/>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0" rIns="247650" bIns="0"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Participant complaints</a:t>
          </a:r>
        </a:p>
        <a:p>
          <a:pPr marL="171450" lvl="1" indent="-171450" algn="l" defTabSz="711200">
            <a:lnSpc>
              <a:spcPct val="90000"/>
            </a:lnSpc>
            <a:spcBef>
              <a:spcPct val="0"/>
            </a:spcBef>
            <a:spcAft>
              <a:spcPct val="15000"/>
            </a:spcAft>
            <a:buChar char="•"/>
          </a:pPr>
          <a:r>
            <a:rPr lang="en-US" sz="1600" kern="1200" dirty="0"/>
            <a:t>Form </a:t>
          </a:r>
          <a:r>
            <a:rPr lang="en-US" sz="1600" kern="1200" dirty="0">
              <a:solidFill>
                <a:schemeClr val="tx1"/>
              </a:solidFill>
            </a:rPr>
            <a:t>5500/Form M-1 </a:t>
          </a:r>
          <a:r>
            <a:rPr lang="en-US" sz="1600" kern="1200" dirty="0"/>
            <a:t>Reviews</a:t>
          </a:r>
        </a:p>
        <a:p>
          <a:pPr marL="171450" lvl="1" indent="-171450" algn="l" defTabSz="711200">
            <a:lnSpc>
              <a:spcPct val="90000"/>
            </a:lnSpc>
            <a:spcBef>
              <a:spcPct val="0"/>
            </a:spcBef>
            <a:spcAft>
              <a:spcPct val="15000"/>
            </a:spcAft>
            <a:buChar char="•"/>
          </a:pPr>
          <a:r>
            <a:rPr lang="en-US" sz="1600" kern="1200" dirty="0"/>
            <a:t>Referrals from: </a:t>
          </a:r>
        </a:p>
        <a:p>
          <a:pPr marL="342900" lvl="2" indent="-171450" algn="l" defTabSz="711200">
            <a:lnSpc>
              <a:spcPct val="90000"/>
            </a:lnSpc>
            <a:spcBef>
              <a:spcPct val="0"/>
            </a:spcBef>
            <a:spcAft>
              <a:spcPct val="15000"/>
            </a:spcAft>
            <a:buChar char="•"/>
          </a:pPr>
          <a:r>
            <a:rPr lang="en-US" sz="1600" kern="1200" dirty="0"/>
            <a:t>Other agencies</a:t>
          </a:r>
        </a:p>
        <a:p>
          <a:pPr marL="342900" lvl="2" indent="-171450" algn="l" defTabSz="711200">
            <a:lnSpc>
              <a:spcPct val="90000"/>
            </a:lnSpc>
            <a:spcBef>
              <a:spcPct val="0"/>
            </a:spcBef>
            <a:spcAft>
              <a:spcPct val="15000"/>
            </a:spcAft>
            <a:buChar char="•"/>
          </a:pPr>
          <a:r>
            <a:rPr lang="en-US" sz="1600" kern="1200" dirty="0"/>
            <a:t>State insurance departments</a:t>
          </a:r>
        </a:p>
        <a:p>
          <a:pPr marL="342900" lvl="2" indent="-171450" algn="l" defTabSz="711200">
            <a:lnSpc>
              <a:spcPct val="90000"/>
            </a:lnSpc>
            <a:spcBef>
              <a:spcPct val="0"/>
            </a:spcBef>
            <a:spcAft>
              <a:spcPct val="15000"/>
            </a:spcAft>
            <a:buChar char="•"/>
          </a:pPr>
          <a:r>
            <a:rPr lang="en-US" sz="1600" kern="1200" dirty="0"/>
            <a:t>Advocacy groups</a:t>
          </a:r>
        </a:p>
        <a:p>
          <a:pPr marL="171450" lvl="1" indent="-171450" algn="l" defTabSz="711200">
            <a:lnSpc>
              <a:spcPct val="90000"/>
            </a:lnSpc>
            <a:spcBef>
              <a:spcPct val="0"/>
            </a:spcBef>
            <a:spcAft>
              <a:spcPct val="15000"/>
            </a:spcAft>
            <a:buChar char="•"/>
          </a:pPr>
          <a:r>
            <a:rPr lang="en-US" sz="1600" kern="1200" dirty="0"/>
            <a:t>Media</a:t>
          </a:r>
        </a:p>
        <a:p>
          <a:pPr marL="171450" lvl="1" indent="-171450" algn="l" defTabSz="711200">
            <a:lnSpc>
              <a:spcPct val="90000"/>
            </a:lnSpc>
            <a:spcBef>
              <a:spcPct val="0"/>
            </a:spcBef>
            <a:spcAft>
              <a:spcPct val="15000"/>
            </a:spcAft>
            <a:buChar char="•"/>
          </a:pPr>
          <a:r>
            <a:rPr lang="en-US" sz="1600" kern="1200" dirty="0"/>
            <a:t>Private litigation</a:t>
          </a:r>
        </a:p>
      </dsp:txBody>
      <dsp:txXfrm rot="-5400000">
        <a:off x="1978511" y="1406990"/>
        <a:ext cx="5450759" cy="2062821"/>
      </dsp:txXfrm>
    </dsp:sp>
    <dsp:sp modelId="{FE2A26EE-4C9B-4F34-8855-09A870422071}">
      <dsp:nvSpPr>
        <dsp:cNvPr id="0" name=""/>
        <dsp:cNvSpPr/>
      </dsp:nvSpPr>
      <dsp:spPr>
        <a:xfrm>
          <a:off x="75825" y="1066800"/>
          <a:ext cx="1944094" cy="274320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rtl="0">
            <a:lnSpc>
              <a:spcPct val="90000"/>
            </a:lnSpc>
            <a:spcBef>
              <a:spcPct val="0"/>
            </a:spcBef>
            <a:spcAft>
              <a:spcPct val="35000"/>
            </a:spcAft>
            <a:buNone/>
          </a:pPr>
          <a:r>
            <a:rPr lang="en-US" sz="1900" b="1" kern="1200" dirty="0">
              <a:effectLst>
                <a:outerShdw blurRad="38100" dist="38100" dir="2700000" algn="tl">
                  <a:srgbClr val="000000">
                    <a:alpha val="43137"/>
                  </a:srgbClr>
                </a:outerShdw>
              </a:effectLst>
            </a:rPr>
            <a:t>Sources for Targeted Investigations</a:t>
          </a:r>
        </a:p>
        <a:p>
          <a:pPr marL="0" lvl="0" indent="0" algn="ctr" defTabSz="844550" rtl="0">
            <a:lnSpc>
              <a:spcPct val="90000"/>
            </a:lnSpc>
            <a:spcBef>
              <a:spcPct val="0"/>
            </a:spcBef>
            <a:spcAft>
              <a:spcPct val="35000"/>
            </a:spcAft>
            <a:buNone/>
          </a:pPr>
          <a:endParaRPr lang="en-US" sz="1900" b="1" kern="1200" dirty="0">
            <a:effectLst>
              <a:outerShdw blurRad="38100" dist="38100" dir="2700000" algn="tl">
                <a:srgbClr val="000000">
                  <a:alpha val="43137"/>
                </a:srgbClr>
              </a:outerShdw>
            </a:effectLst>
          </a:endParaRPr>
        </a:p>
      </dsp:txBody>
      <dsp:txXfrm>
        <a:off x="170728" y="1161703"/>
        <a:ext cx="1754288" cy="25533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FC1D-347B-4950-970C-76D0540E93AC}">
      <dsp:nvSpPr>
        <dsp:cNvPr id="0" name=""/>
        <dsp:cNvSpPr/>
      </dsp:nvSpPr>
      <dsp:spPr>
        <a:xfrm>
          <a:off x="628649" y="0"/>
          <a:ext cx="7124700" cy="5410200"/>
        </a:xfrm>
        <a:prstGeom prst="rightArrow">
          <a:avLst/>
        </a:prstGeom>
        <a:solidFill>
          <a:srgbClr val="3333CC"/>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190500">
          <a:bevelT w="190500" h="38100"/>
        </a:sp3d>
      </dsp:spPr>
      <dsp:style>
        <a:lnRef idx="0">
          <a:scrgbClr r="0" g="0" b="0"/>
        </a:lnRef>
        <a:fillRef idx="3">
          <a:scrgbClr r="0" g="0" b="0"/>
        </a:fillRef>
        <a:effectRef idx="0">
          <a:scrgbClr r="0" g="0" b="0"/>
        </a:effectRef>
        <a:fontRef idx="minor"/>
      </dsp:style>
    </dsp:sp>
    <dsp:sp modelId="{25B98360-9607-465E-903F-E3515ECB57A4}">
      <dsp:nvSpPr>
        <dsp:cNvPr id="0" name=""/>
        <dsp:cNvSpPr/>
      </dsp:nvSpPr>
      <dsp:spPr>
        <a:xfrm>
          <a:off x="2302" y="1623059"/>
          <a:ext cx="1340383" cy="21640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CASE OPENING LETTER</a:t>
          </a:r>
        </a:p>
      </dsp:txBody>
      <dsp:txXfrm>
        <a:off x="67734" y="1688491"/>
        <a:ext cx="1209519" cy="2033216"/>
      </dsp:txXfrm>
    </dsp:sp>
    <dsp:sp modelId="{AFA5D50C-D2C7-46EE-A80C-D5260C7DD8DA}">
      <dsp:nvSpPr>
        <dsp:cNvPr id="0" name=""/>
        <dsp:cNvSpPr/>
      </dsp:nvSpPr>
      <dsp:spPr>
        <a:xfrm>
          <a:off x="1409704" y="1623059"/>
          <a:ext cx="1340383" cy="21640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REQUEST DOCUMENTS</a:t>
          </a:r>
        </a:p>
      </dsp:txBody>
      <dsp:txXfrm>
        <a:off x="1475136" y="1688491"/>
        <a:ext cx="1209519" cy="2033216"/>
      </dsp:txXfrm>
    </dsp:sp>
    <dsp:sp modelId="{11AE1155-9436-48B6-A3E5-391D7969E0BA}">
      <dsp:nvSpPr>
        <dsp:cNvPr id="0" name=""/>
        <dsp:cNvSpPr/>
      </dsp:nvSpPr>
      <dsp:spPr>
        <a:xfrm>
          <a:off x="2817107" y="1623059"/>
          <a:ext cx="1340383" cy="21640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INTERVIEWS</a:t>
          </a:r>
        </a:p>
      </dsp:txBody>
      <dsp:txXfrm>
        <a:off x="2882539" y="1688491"/>
        <a:ext cx="1209519" cy="2033216"/>
      </dsp:txXfrm>
    </dsp:sp>
    <dsp:sp modelId="{73BE3F1B-2F13-474B-9FC7-F41ADB5DCBFA}">
      <dsp:nvSpPr>
        <dsp:cNvPr id="0" name=""/>
        <dsp:cNvSpPr/>
      </dsp:nvSpPr>
      <dsp:spPr>
        <a:xfrm>
          <a:off x="4224509" y="1623059"/>
          <a:ext cx="1340383" cy="21640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dirty="0">
              <a:effectLst>
                <a:outerShdw blurRad="38100" dist="38100" dir="2700000" algn="tl">
                  <a:srgbClr val="000000">
                    <a:alpha val="43137"/>
                  </a:srgbClr>
                </a:outerShdw>
              </a:effectLst>
            </a:rPr>
            <a:t>VOLUNTARY COMPLIANCE LETTER</a:t>
          </a:r>
        </a:p>
      </dsp:txBody>
      <dsp:txXfrm>
        <a:off x="4289941" y="1688491"/>
        <a:ext cx="1209519" cy="2033216"/>
      </dsp:txXfrm>
    </dsp:sp>
    <dsp:sp modelId="{F2313578-27F7-4D7F-9CF7-325EEF3E045D}">
      <dsp:nvSpPr>
        <dsp:cNvPr id="0" name=""/>
        <dsp:cNvSpPr/>
      </dsp:nvSpPr>
      <dsp:spPr>
        <a:xfrm>
          <a:off x="5631912" y="1623059"/>
          <a:ext cx="1340383" cy="21640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dirty="0">
              <a:effectLst>
                <a:outerShdw blurRad="38100" dist="38100" dir="2700000" algn="tl">
                  <a:srgbClr val="000000">
                    <a:alpha val="43137"/>
                  </a:srgbClr>
                </a:outerShdw>
              </a:effectLst>
            </a:rPr>
            <a:t>CORRECTION</a:t>
          </a:r>
        </a:p>
      </dsp:txBody>
      <dsp:txXfrm>
        <a:off x="5697344" y="1688491"/>
        <a:ext cx="1209519" cy="2033216"/>
      </dsp:txXfrm>
    </dsp:sp>
    <dsp:sp modelId="{01C2D7DF-C1E3-4E22-A840-4CCB9690BF9F}">
      <dsp:nvSpPr>
        <dsp:cNvPr id="0" name=""/>
        <dsp:cNvSpPr/>
      </dsp:nvSpPr>
      <dsp:spPr>
        <a:xfrm>
          <a:off x="7039314" y="1623059"/>
          <a:ext cx="1340383" cy="2164080"/>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CLOSING LETTER</a:t>
          </a:r>
        </a:p>
      </dsp:txBody>
      <dsp:txXfrm>
        <a:off x="7104746" y="1688491"/>
        <a:ext cx="1209519" cy="20332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CCBF3-C66D-421C-B427-7F091ADE4AFD}">
      <dsp:nvSpPr>
        <dsp:cNvPr id="0" name=""/>
        <dsp:cNvSpPr/>
      </dsp:nvSpPr>
      <dsp:spPr>
        <a:xfrm>
          <a:off x="0" y="3234"/>
          <a:ext cx="7924800" cy="2220726"/>
        </a:xfrm>
        <a:prstGeom prst="roundRect">
          <a:avLst>
            <a:gd name="adj" fmla="val 10000"/>
          </a:avLst>
        </a:prstGeom>
        <a:solidFill>
          <a:srgbClr val="3333CC"/>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238125" lvl="0" indent="0" algn="l" defTabSz="1066800" rtl="0">
            <a:lnSpc>
              <a:spcPct val="90000"/>
            </a:lnSpc>
            <a:spcBef>
              <a:spcPct val="0"/>
            </a:spcBef>
            <a:spcAft>
              <a:spcPct val="35000"/>
            </a:spcAft>
            <a:buNone/>
          </a:pPr>
          <a:r>
            <a:rPr lang="en-US" sz="2400" kern="1200" dirty="0"/>
            <a:t>Determine basic operations of the health plan</a:t>
          </a:r>
        </a:p>
        <a:p>
          <a:pPr marL="238125" lvl="1" indent="0" algn="l" defTabSz="889000" rtl="0">
            <a:lnSpc>
              <a:spcPct val="90000"/>
            </a:lnSpc>
            <a:spcBef>
              <a:spcPct val="0"/>
            </a:spcBef>
            <a:spcAft>
              <a:spcPct val="15000"/>
            </a:spcAft>
            <a:buChar char="•"/>
          </a:pPr>
          <a:r>
            <a:rPr lang="en-US" sz="2000" kern="1200" dirty="0"/>
            <a:t>Is the plan fully-insured or self-insured?</a:t>
          </a:r>
        </a:p>
        <a:p>
          <a:pPr marL="238125" lvl="1" indent="0" algn="l" defTabSz="889000" rtl="0">
            <a:lnSpc>
              <a:spcPct val="90000"/>
            </a:lnSpc>
            <a:spcBef>
              <a:spcPct val="0"/>
            </a:spcBef>
            <a:spcAft>
              <a:spcPct val="15000"/>
            </a:spcAft>
            <a:buChar char="•"/>
          </a:pPr>
          <a:r>
            <a:rPr lang="en-US" sz="2000" kern="1200" dirty="0"/>
            <a:t>Determine all service providers</a:t>
          </a:r>
        </a:p>
        <a:p>
          <a:pPr marL="238125" lvl="1" indent="0" algn="l" defTabSz="889000" rtl="0">
            <a:lnSpc>
              <a:spcPct val="90000"/>
            </a:lnSpc>
            <a:spcBef>
              <a:spcPct val="0"/>
            </a:spcBef>
            <a:spcAft>
              <a:spcPct val="15000"/>
            </a:spcAft>
            <a:buChar char="•"/>
          </a:pPr>
          <a:r>
            <a:rPr lang="en-US" sz="2000" kern="1200" dirty="0"/>
            <a:t>Review contributions/premiums</a:t>
          </a:r>
        </a:p>
        <a:p>
          <a:pPr marL="238125" lvl="1" indent="0" algn="l" defTabSz="889000" rtl="0">
            <a:lnSpc>
              <a:spcPct val="90000"/>
            </a:lnSpc>
            <a:spcBef>
              <a:spcPct val="0"/>
            </a:spcBef>
            <a:spcAft>
              <a:spcPct val="15000"/>
            </a:spcAft>
            <a:buChar char="•"/>
          </a:pPr>
          <a:r>
            <a:rPr lang="en-US" sz="2000" kern="1200" dirty="0"/>
            <a:t>Review claims process and benefit payments</a:t>
          </a:r>
        </a:p>
        <a:p>
          <a:pPr marL="238125" lvl="1" indent="0" algn="l" defTabSz="889000" rtl="0">
            <a:lnSpc>
              <a:spcPct val="90000"/>
            </a:lnSpc>
            <a:spcBef>
              <a:spcPct val="0"/>
            </a:spcBef>
            <a:spcAft>
              <a:spcPct val="15000"/>
            </a:spcAft>
            <a:buChar char="•"/>
          </a:pPr>
          <a:r>
            <a:rPr lang="en-US" sz="2000" kern="1200" dirty="0"/>
            <a:t>Determine compliance with Part 7 of ERISA</a:t>
          </a:r>
        </a:p>
      </dsp:txBody>
      <dsp:txXfrm>
        <a:off x="65043" y="68277"/>
        <a:ext cx="7794714" cy="2090640"/>
      </dsp:txXfrm>
    </dsp:sp>
    <dsp:sp modelId="{3EBEF99C-279E-41CB-A80B-BB9ED05EAB69}">
      <dsp:nvSpPr>
        <dsp:cNvPr id="0" name=""/>
        <dsp:cNvSpPr/>
      </dsp:nvSpPr>
      <dsp:spPr>
        <a:xfrm rot="5400000">
          <a:off x="3657739" y="2227619"/>
          <a:ext cx="609320" cy="80511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rot="-5400000">
        <a:off x="3720866" y="2325514"/>
        <a:ext cx="483066" cy="426524"/>
      </dsp:txXfrm>
    </dsp:sp>
    <dsp:sp modelId="{0C31CFCD-7B21-41E5-B3EE-0CFADD20E9DA}">
      <dsp:nvSpPr>
        <dsp:cNvPr id="0" name=""/>
        <dsp:cNvSpPr/>
      </dsp:nvSpPr>
      <dsp:spPr>
        <a:xfrm>
          <a:off x="0" y="3036389"/>
          <a:ext cx="7924800" cy="2132862"/>
        </a:xfrm>
        <a:prstGeom prst="roundRect">
          <a:avLst>
            <a:gd name="adj" fmla="val 10000"/>
          </a:avLst>
        </a:prstGeom>
        <a:solidFill>
          <a:srgbClr val="015589"/>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238125" lvl="0" indent="0" algn="l" defTabSz="1066800" rtl="0">
            <a:lnSpc>
              <a:spcPct val="90000"/>
            </a:lnSpc>
            <a:spcBef>
              <a:spcPct val="0"/>
            </a:spcBef>
            <a:spcAft>
              <a:spcPct val="35000"/>
            </a:spcAft>
            <a:buNone/>
          </a:pPr>
          <a:r>
            <a:rPr lang="en-US" altLang="en-US" sz="2400" kern="1200" dirty="0"/>
            <a:t>Document review</a:t>
          </a:r>
          <a:endParaRPr lang="en-US" sz="2400" kern="1200" dirty="0"/>
        </a:p>
        <a:p>
          <a:pPr marL="238125" lvl="1" indent="0" algn="l" defTabSz="889000" rtl="0">
            <a:lnSpc>
              <a:spcPct val="90000"/>
            </a:lnSpc>
            <a:spcBef>
              <a:spcPct val="0"/>
            </a:spcBef>
            <a:spcAft>
              <a:spcPct val="15000"/>
            </a:spcAft>
            <a:buChar char="•"/>
          </a:pPr>
          <a:r>
            <a:rPr lang="en-US" altLang="en-US" sz="2000" kern="1200" dirty="0"/>
            <a:t>Ensure all requested documents have been made available</a:t>
          </a:r>
          <a:endParaRPr lang="en-US" sz="2000" kern="1200" dirty="0"/>
        </a:p>
        <a:p>
          <a:pPr marL="238125" lvl="1" indent="0" algn="l" defTabSz="889000">
            <a:lnSpc>
              <a:spcPct val="90000"/>
            </a:lnSpc>
            <a:spcBef>
              <a:spcPct val="0"/>
            </a:spcBef>
            <a:spcAft>
              <a:spcPct val="15000"/>
            </a:spcAft>
            <a:buChar char="•"/>
          </a:pPr>
          <a:r>
            <a:rPr lang="en-US" altLang="en-US" sz="2000" kern="1200" dirty="0"/>
            <a:t>Arrange for access to any additional documents required</a:t>
          </a:r>
        </a:p>
        <a:p>
          <a:pPr marL="238125" lvl="1" indent="0" algn="l" defTabSz="889000">
            <a:lnSpc>
              <a:spcPct val="90000"/>
            </a:lnSpc>
            <a:spcBef>
              <a:spcPct val="0"/>
            </a:spcBef>
            <a:spcAft>
              <a:spcPct val="15000"/>
            </a:spcAft>
            <a:buChar char="•"/>
          </a:pPr>
          <a:r>
            <a:rPr lang="en-US" altLang="en-US" sz="2000" kern="1200" dirty="0"/>
            <a:t>Arrange for additional interviews</a:t>
          </a:r>
        </a:p>
      </dsp:txBody>
      <dsp:txXfrm>
        <a:off x="62469" y="3098858"/>
        <a:ext cx="7799862" cy="200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DB59C-0254-40B9-825C-C805BD9194A5}">
      <dsp:nvSpPr>
        <dsp:cNvPr id="0" name=""/>
        <dsp:cNvSpPr/>
      </dsp:nvSpPr>
      <dsp:spPr>
        <a:xfrm rot="5400000">
          <a:off x="4634233" y="-1711201"/>
          <a:ext cx="1198364" cy="4925568"/>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This outlines the strategies the Department uses to guide the agency mission</a:t>
          </a:r>
        </a:p>
      </dsp:txBody>
      <dsp:txXfrm rot="-5400000">
        <a:off x="2770632" y="210899"/>
        <a:ext cx="4867069" cy="1081366"/>
      </dsp:txXfrm>
    </dsp:sp>
    <dsp:sp modelId="{05A22FE7-C614-480B-8432-C70F657B6686}">
      <dsp:nvSpPr>
        <dsp:cNvPr id="0" name=""/>
        <dsp:cNvSpPr/>
      </dsp:nvSpPr>
      <dsp:spPr>
        <a:xfrm>
          <a:off x="0" y="2269"/>
          <a:ext cx="2770632" cy="149795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lumMod val="10000"/>
                  <a:lumOff val="90000"/>
                </a:schemeClr>
              </a:solidFill>
            </a:rPr>
            <a:t>Department of Labor Strategic Plan 2024-2026</a:t>
          </a:r>
          <a:endParaRPr lang="en-US" sz="2400" kern="1200" dirty="0">
            <a:solidFill>
              <a:schemeClr val="tx1">
                <a:lumMod val="10000"/>
                <a:lumOff val="90000"/>
              </a:schemeClr>
            </a:solidFill>
          </a:endParaRPr>
        </a:p>
      </dsp:txBody>
      <dsp:txXfrm>
        <a:off x="73124" y="75393"/>
        <a:ext cx="2624384" cy="1351707"/>
      </dsp:txXfrm>
    </dsp:sp>
    <dsp:sp modelId="{7F8CE1D6-42AE-4CD3-9AE5-190CA01A8F6D}">
      <dsp:nvSpPr>
        <dsp:cNvPr id="0" name=""/>
        <dsp:cNvSpPr/>
      </dsp:nvSpPr>
      <dsp:spPr>
        <a:xfrm rot="5400000">
          <a:off x="4634233" y="-138684"/>
          <a:ext cx="1198364" cy="4925568"/>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Last published in 2000, the primary purpose is to establish a general framework through which EBSA's enforcement resources may be efficiently and effectively focused to achieve the agency's policy and operational objectives</a:t>
          </a:r>
        </a:p>
      </dsp:txBody>
      <dsp:txXfrm rot="-5400000">
        <a:off x="2770632" y="1783416"/>
        <a:ext cx="4867069" cy="1081366"/>
      </dsp:txXfrm>
    </dsp:sp>
    <dsp:sp modelId="{FBBC77BF-A4EA-416B-A71B-89C1402438FC}">
      <dsp:nvSpPr>
        <dsp:cNvPr id="0" name=""/>
        <dsp:cNvSpPr/>
      </dsp:nvSpPr>
      <dsp:spPr>
        <a:xfrm>
          <a:off x="0" y="1575122"/>
          <a:ext cx="2770632" cy="149795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lumMod val="10000"/>
                  <a:lumOff val="90000"/>
                </a:schemeClr>
              </a:solidFill>
            </a:rPr>
            <a:t>EBSA Strategic Enforcement Plan </a:t>
          </a:r>
        </a:p>
      </dsp:txBody>
      <dsp:txXfrm>
        <a:off x="73124" y="1648246"/>
        <a:ext cx="2624384" cy="1351707"/>
      </dsp:txXfrm>
    </dsp:sp>
    <dsp:sp modelId="{2AE2FA48-5C52-4DBA-B4AD-9974403016C9}">
      <dsp:nvSpPr>
        <dsp:cNvPr id="0" name=""/>
        <dsp:cNvSpPr/>
      </dsp:nvSpPr>
      <dsp:spPr>
        <a:xfrm rot="5400000">
          <a:off x="4634233" y="1434168"/>
          <a:ext cx="1198364" cy="4925568"/>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a:t>Published annually and publicly available at https://www.dol.gov/agencies/ebsa/about-ebsa/our-activities/enforcement</a:t>
          </a:r>
        </a:p>
      </dsp:txBody>
      <dsp:txXfrm rot="-5400000">
        <a:off x="2770632" y="3356269"/>
        <a:ext cx="4867069" cy="1081366"/>
      </dsp:txXfrm>
    </dsp:sp>
    <dsp:sp modelId="{4586BAB7-74ED-4005-A3A4-6D3A38E363C6}">
      <dsp:nvSpPr>
        <dsp:cNvPr id="0" name=""/>
        <dsp:cNvSpPr/>
      </dsp:nvSpPr>
      <dsp:spPr>
        <a:xfrm>
          <a:off x="0" y="3147975"/>
          <a:ext cx="2770632" cy="1497955"/>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kern="1200" dirty="0">
              <a:solidFill>
                <a:schemeClr val="tx1">
                  <a:lumMod val="10000"/>
                  <a:lumOff val="90000"/>
                </a:schemeClr>
              </a:solidFill>
            </a:rPr>
            <a:t>National Enforcement Projects</a:t>
          </a:r>
        </a:p>
      </dsp:txBody>
      <dsp:txXfrm>
        <a:off x="73124" y="3221099"/>
        <a:ext cx="2624384" cy="13517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FF5F8-A269-4294-BEA7-0517FCDA080C}">
      <dsp:nvSpPr>
        <dsp:cNvPr id="0" name=""/>
        <dsp:cNvSpPr/>
      </dsp:nvSpPr>
      <dsp:spPr>
        <a:xfrm>
          <a:off x="0" y="2943407"/>
          <a:ext cx="7391400" cy="1931193"/>
        </a:xfrm>
        <a:prstGeom prst="rect">
          <a:avLst/>
        </a:prstGeom>
        <a:gradFill rotWithShape="0">
          <a:gsLst>
            <a:gs pos="0">
              <a:srgbClr val="B31166">
                <a:hueOff val="0"/>
                <a:satOff val="0"/>
                <a:lumOff val="0"/>
                <a:alphaOff val="0"/>
                <a:tint val="98000"/>
                <a:lumMod val="114000"/>
              </a:srgbClr>
            </a:gs>
            <a:gs pos="100000">
              <a:srgbClr val="B31166">
                <a:hueOff val="0"/>
                <a:satOff val="0"/>
                <a:lumOff val="0"/>
                <a:alphaOff val="0"/>
                <a:shade val="90000"/>
                <a:lumMod val="84000"/>
              </a:srgb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solidFill>
                <a:prstClr val="white"/>
              </a:solidFill>
              <a:latin typeface="Century Gothic" panose="020B0502020202020204"/>
              <a:ea typeface="+mn-ea"/>
              <a:cs typeface="+mn-cs"/>
            </a:rPr>
            <a:t>Generally, ERISA allows the plan sponsor to decide whether to offer a plan and allows flexibility in the plan’s benefit design.</a:t>
          </a:r>
        </a:p>
      </dsp:txBody>
      <dsp:txXfrm>
        <a:off x="0" y="2943407"/>
        <a:ext cx="7391400" cy="1931193"/>
      </dsp:txXfrm>
    </dsp:sp>
    <dsp:sp modelId="{E0954ED0-DEAA-423C-B39E-4E620409A3F5}">
      <dsp:nvSpPr>
        <dsp:cNvPr id="0" name=""/>
        <dsp:cNvSpPr/>
      </dsp:nvSpPr>
      <dsp:spPr>
        <a:xfrm rot="10800000">
          <a:off x="0" y="2199"/>
          <a:ext cx="7391400" cy="2970175"/>
        </a:xfrm>
        <a:prstGeom prst="upArrowCallou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t>Applies to </a:t>
          </a:r>
          <a:r>
            <a:rPr lang="en-US" sz="2400" u="sng" kern="1200" dirty="0"/>
            <a:t>employee benefit plans</a:t>
          </a:r>
          <a:r>
            <a:rPr lang="en-US" sz="2400" u="none" kern="1200" dirty="0"/>
            <a:t> </a:t>
          </a:r>
          <a:r>
            <a:rPr lang="en-US" sz="2400" kern="1200" dirty="0"/>
            <a:t>sponsored by </a:t>
          </a:r>
          <a:r>
            <a:rPr lang="en-US" sz="2400" i="1" u="sng" kern="1200" dirty="0"/>
            <a:t>private sector</a:t>
          </a:r>
          <a:r>
            <a:rPr lang="en-US" sz="2400" kern="1200" dirty="0"/>
            <a:t> employers and/or unions</a:t>
          </a:r>
        </a:p>
      </dsp:txBody>
      <dsp:txXfrm rot="-10800000">
        <a:off x="0" y="2199"/>
        <a:ext cx="7391400" cy="1042531"/>
      </dsp:txXfrm>
    </dsp:sp>
    <dsp:sp modelId="{6CDCC6D1-0836-414B-AC3F-78537AC91B2D}">
      <dsp:nvSpPr>
        <dsp:cNvPr id="0" name=""/>
        <dsp:cNvSpPr/>
      </dsp:nvSpPr>
      <dsp:spPr>
        <a:xfrm>
          <a:off x="3609" y="1044730"/>
          <a:ext cx="2461393" cy="888082"/>
        </a:xfrm>
        <a:prstGeom prst="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NOT government plans </a:t>
          </a:r>
        </a:p>
      </dsp:txBody>
      <dsp:txXfrm>
        <a:off x="3609" y="1044730"/>
        <a:ext cx="2461393" cy="888082"/>
      </dsp:txXfrm>
    </dsp:sp>
    <dsp:sp modelId="{0AA41BCB-15F9-4924-BA5F-1DE8FEF64241}">
      <dsp:nvSpPr>
        <dsp:cNvPr id="0" name=""/>
        <dsp:cNvSpPr/>
      </dsp:nvSpPr>
      <dsp:spPr>
        <a:xfrm>
          <a:off x="2465003" y="1044730"/>
          <a:ext cx="2461393" cy="888082"/>
        </a:xfrm>
        <a:prstGeom prst="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NOT church plans</a:t>
          </a:r>
        </a:p>
      </dsp:txBody>
      <dsp:txXfrm>
        <a:off x="2465003" y="1044730"/>
        <a:ext cx="2461393" cy="888082"/>
      </dsp:txXfrm>
    </dsp:sp>
    <dsp:sp modelId="{602A488D-4BF3-435C-B3DC-6557B2DBF620}">
      <dsp:nvSpPr>
        <dsp:cNvPr id="0" name=""/>
        <dsp:cNvSpPr/>
      </dsp:nvSpPr>
      <dsp:spPr>
        <a:xfrm>
          <a:off x="4926396" y="1044730"/>
          <a:ext cx="2461393" cy="888082"/>
        </a:xfrm>
        <a:prstGeom prst="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rtl="0">
            <a:lnSpc>
              <a:spcPct val="90000"/>
            </a:lnSpc>
            <a:spcBef>
              <a:spcPct val="0"/>
            </a:spcBef>
            <a:spcAft>
              <a:spcPct val="35000"/>
            </a:spcAft>
            <a:buNone/>
          </a:pPr>
          <a:r>
            <a:rPr lang="en-US" sz="2000" kern="1200" dirty="0"/>
            <a:t>Other exclusions may apply</a:t>
          </a:r>
        </a:p>
      </dsp:txBody>
      <dsp:txXfrm>
        <a:off x="4926396" y="1044730"/>
        <a:ext cx="2461393" cy="888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CE1A6-E611-4BDC-BBD8-128E1AA4F1CF}">
      <dsp:nvSpPr>
        <dsp:cNvPr id="0" name=""/>
        <dsp:cNvSpPr/>
      </dsp:nvSpPr>
      <dsp:spPr>
        <a:xfrm>
          <a:off x="145967" y="0"/>
          <a:ext cx="7476348" cy="1288286"/>
        </a:xfrm>
        <a:prstGeom prst="roundRect">
          <a:avLst/>
        </a:prstGeom>
        <a:solidFill>
          <a:srgbClr val="3333CC"/>
        </a:solidFill>
        <a:ln w="19050"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kumimoji="0" lang="en-US" sz="3600" kern="1200" dirty="0">
              <a:ln w="6350">
                <a:solidFill>
                  <a:schemeClr val="accent1">
                    <a:shade val="43000"/>
                  </a:schemeClr>
                </a:solidFill>
              </a:ln>
              <a:solidFill>
                <a:schemeClr val="bg1">
                  <a:lumMod val="10000"/>
                  <a:lumOff val="90000"/>
                </a:schemeClr>
              </a:solidFill>
              <a:effectLst>
                <a:outerShdw blurRad="26000" dist="26000" dir="14500000" algn="tl" rotWithShape="0">
                  <a:srgbClr val="000000">
                    <a:alpha val="40000"/>
                  </a:srgbClr>
                </a:outerShdw>
              </a:effectLst>
              <a:latin typeface="Berlin Sans FB" panose="020E0602020502020306" pitchFamily="34" charset="0"/>
              <a:ea typeface="+mj-ea"/>
              <a:cs typeface="+mj-cs"/>
            </a:rPr>
            <a:t>A Few Basic Things a Group Health Plan Must Have:</a:t>
          </a:r>
        </a:p>
      </dsp:txBody>
      <dsp:txXfrm>
        <a:off x="208856" y="62889"/>
        <a:ext cx="7350570" cy="1162508"/>
      </dsp:txXfrm>
    </dsp:sp>
    <dsp:sp modelId="{E4C27E2B-4E42-4BAB-BBDB-6219C9EE6BEC}">
      <dsp:nvSpPr>
        <dsp:cNvPr id="0" name=""/>
        <dsp:cNvSpPr/>
      </dsp:nvSpPr>
      <dsp:spPr>
        <a:xfrm>
          <a:off x="0" y="1292241"/>
          <a:ext cx="7772401" cy="5177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0480" rIns="170688" bIns="30480" numCol="1" spcCol="1270" anchor="t" anchorCtr="0">
          <a:noAutofit/>
        </a:bodyPr>
        <a:lstStyle/>
        <a:p>
          <a:pPr marL="163513" lvl="1" indent="0" algn="l" defTabSz="889000" rtl="0">
            <a:lnSpc>
              <a:spcPct val="90000"/>
            </a:lnSpc>
            <a:spcBef>
              <a:spcPct val="0"/>
            </a:spcBef>
            <a:spcAft>
              <a:spcPct val="20000"/>
            </a:spcAft>
            <a:buNone/>
          </a:pPr>
          <a:r>
            <a:rPr lang="en-US" sz="2400" kern="1200" dirty="0">
              <a:solidFill>
                <a:srgbClr val="002060"/>
              </a:solidFill>
            </a:rPr>
            <a:t>Governing plan document(s) must comply with ERISA</a:t>
          </a:r>
        </a:p>
        <a:p>
          <a:pPr marL="163513" lvl="1" indent="0" algn="l" defTabSz="889000" rtl="0">
            <a:lnSpc>
              <a:spcPct val="90000"/>
            </a:lnSpc>
            <a:spcBef>
              <a:spcPct val="0"/>
            </a:spcBef>
            <a:spcAft>
              <a:spcPct val="20000"/>
            </a:spcAft>
            <a:buNone/>
          </a:pPr>
          <a:endParaRPr lang="en-US" sz="2400" kern="1200" dirty="0">
            <a:solidFill>
              <a:srgbClr val="002060"/>
            </a:solidFill>
          </a:endParaRPr>
        </a:p>
        <a:p>
          <a:pPr marL="457200" lvl="1" indent="-223838" algn="l" defTabSz="889000" rtl="0">
            <a:lnSpc>
              <a:spcPct val="90000"/>
            </a:lnSpc>
            <a:spcBef>
              <a:spcPct val="0"/>
            </a:spcBef>
            <a:spcAft>
              <a:spcPct val="20000"/>
            </a:spcAft>
            <a:buNone/>
          </a:pPr>
          <a:r>
            <a:rPr lang="en-US" sz="2400" kern="1200" dirty="0">
              <a:solidFill>
                <a:srgbClr val="002060"/>
              </a:solidFill>
            </a:rPr>
            <a:t>A Summary Plan Description (SPD) provided to participants and beneficiaries</a:t>
          </a:r>
        </a:p>
        <a:p>
          <a:pPr marL="457200" lvl="1" indent="-223838" algn="l" defTabSz="889000" rtl="0">
            <a:lnSpc>
              <a:spcPct val="90000"/>
            </a:lnSpc>
            <a:spcBef>
              <a:spcPct val="0"/>
            </a:spcBef>
            <a:spcAft>
              <a:spcPct val="20000"/>
            </a:spcAft>
            <a:buNone/>
          </a:pPr>
          <a:endParaRPr lang="en-US" sz="2400" kern="1200" dirty="0">
            <a:solidFill>
              <a:srgbClr val="002060"/>
            </a:solidFill>
          </a:endParaRPr>
        </a:p>
        <a:p>
          <a:pPr marL="457200" lvl="1" indent="-223838" algn="l" defTabSz="889000" rtl="0">
            <a:lnSpc>
              <a:spcPct val="90000"/>
            </a:lnSpc>
            <a:spcBef>
              <a:spcPct val="0"/>
            </a:spcBef>
            <a:spcAft>
              <a:spcPct val="20000"/>
            </a:spcAft>
            <a:buNone/>
          </a:pPr>
          <a:r>
            <a:rPr lang="en-US" sz="2400" kern="1200" dirty="0">
              <a:solidFill>
                <a:srgbClr val="002060"/>
              </a:solidFill>
            </a:rPr>
            <a:t>A named Fiduciary </a:t>
          </a:r>
        </a:p>
        <a:p>
          <a:pPr marL="457200" lvl="1" indent="-223838" algn="l" defTabSz="889000" rtl="0">
            <a:lnSpc>
              <a:spcPct val="90000"/>
            </a:lnSpc>
            <a:spcBef>
              <a:spcPct val="0"/>
            </a:spcBef>
            <a:spcAft>
              <a:spcPct val="20000"/>
            </a:spcAft>
            <a:buNone/>
          </a:pPr>
          <a:endParaRPr lang="en-US" sz="2400" kern="1200" dirty="0">
            <a:solidFill>
              <a:srgbClr val="002060"/>
            </a:solidFill>
          </a:endParaRPr>
        </a:p>
        <a:p>
          <a:pPr marL="457200" lvl="1" indent="-223838" algn="l" defTabSz="889000" rtl="0">
            <a:lnSpc>
              <a:spcPct val="90000"/>
            </a:lnSpc>
            <a:spcBef>
              <a:spcPct val="0"/>
            </a:spcBef>
            <a:spcAft>
              <a:spcPct val="20000"/>
            </a:spcAft>
            <a:buNone/>
          </a:pPr>
          <a:r>
            <a:rPr lang="en-US" sz="2400" kern="1200" dirty="0">
              <a:solidFill>
                <a:srgbClr val="002060"/>
              </a:solidFill>
            </a:rPr>
            <a:t>Reasonable claims &amp; appeals procedures</a:t>
          </a:r>
        </a:p>
        <a:p>
          <a:pPr marL="457200" lvl="1" indent="-223838" algn="l" defTabSz="1066800" rtl="0">
            <a:lnSpc>
              <a:spcPct val="90000"/>
            </a:lnSpc>
            <a:spcBef>
              <a:spcPct val="0"/>
            </a:spcBef>
            <a:spcAft>
              <a:spcPct val="20000"/>
            </a:spcAft>
            <a:buChar char="•"/>
          </a:pPr>
          <a:endParaRPr lang="en-US" sz="2400" kern="1200" dirty="0">
            <a:solidFill>
              <a:schemeClr val="bg1"/>
            </a:solidFill>
          </a:endParaRPr>
        </a:p>
        <a:p>
          <a:pPr marL="457200" marR="0" lvl="1" indent="-223838" algn="l" defTabSz="914400" rtl="0" eaLnBrk="1" fontAlgn="auto" latinLnBrk="0" hangingPunct="1">
            <a:lnSpc>
              <a:spcPct val="100000"/>
            </a:lnSpc>
            <a:spcBef>
              <a:spcPct val="0"/>
            </a:spcBef>
            <a:spcAft>
              <a:spcPts val="0"/>
            </a:spcAft>
            <a:buClrTx/>
            <a:buSzTx/>
            <a:buFontTx/>
            <a:buNone/>
            <a:tabLst/>
            <a:defRPr/>
          </a:pPr>
          <a:r>
            <a:rPr lang="en-US" sz="2400" kern="1200" dirty="0">
              <a:solidFill>
                <a:srgbClr val="002060"/>
              </a:solidFill>
            </a:rPr>
            <a:t>Fidelity bond (to protect against dishonesty) unless the plan is funded solely by general assets of plan sponsor</a:t>
          </a:r>
        </a:p>
        <a:p>
          <a:pPr marL="457200" lvl="1" indent="-223838" rtl="0">
            <a:spcBef>
              <a:spcPct val="0"/>
            </a:spcBef>
          </a:pPr>
          <a:endParaRPr lang="en-US" sz="2400" kern="1200" dirty="0">
            <a:solidFill>
              <a:schemeClr val="bg1"/>
            </a:solidFill>
          </a:endParaRPr>
        </a:p>
      </dsp:txBody>
      <dsp:txXfrm>
        <a:off x="0" y="1292241"/>
        <a:ext cx="7772401" cy="51778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6BFB1-B474-476E-971B-8C30A2D215BB}">
      <dsp:nvSpPr>
        <dsp:cNvPr id="0" name=""/>
        <dsp:cNvSpPr/>
      </dsp:nvSpPr>
      <dsp:spPr>
        <a:xfrm rot="16200000">
          <a:off x="-507496" y="507496"/>
          <a:ext cx="4617713" cy="3602720"/>
        </a:xfrm>
        <a:prstGeom prst="downArrow">
          <a:avLst>
            <a:gd name="adj1" fmla="val 50000"/>
            <a:gd name="adj2" fmla="val 35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ERISA Regulation</a:t>
          </a:r>
          <a:endParaRPr lang="en-US" sz="1800" kern="1200" dirty="0">
            <a:effectLst>
              <a:outerShdw blurRad="38100" dist="38100" dir="2700000" algn="tl">
                <a:srgbClr val="000000">
                  <a:alpha val="43137"/>
                </a:srgbClr>
              </a:outerShdw>
            </a:effectLst>
          </a:endParaRPr>
        </a:p>
        <a:p>
          <a:pPr marL="171450" lvl="1" indent="-171450" algn="l" defTabSz="711200" rtl="0">
            <a:lnSpc>
              <a:spcPct val="90000"/>
            </a:lnSpc>
            <a:spcBef>
              <a:spcPct val="0"/>
            </a:spcBef>
            <a:spcAft>
              <a:spcPct val="15000"/>
            </a:spcAft>
            <a:buChar char="•"/>
          </a:pPr>
          <a:r>
            <a:rPr lang="en-US" sz="1600" kern="1200" dirty="0"/>
            <a:t>Title I of ERISA applies to employee welfare benefit plans</a:t>
          </a:r>
        </a:p>
        <a:p>
          <a:pPr marL="171450" lvl="1" indent="-171450" algn="l" defTabSz="711200" rtl="0">
            <a:lnSpc>
              <a:spcPct val="90000"/>
            </a:lnSpc>
            <a:spcBef>
              <a:spcPct val="0"/>
            </a:spcBef>
            <a:spcAft>
              <a:spcPct val="15000"/>
            </a:spcAft>
            <a:buChar char="•"/>
          </a:pPr>
          <a:endParaRPr lang="en-US" sz="1600" kern="1200" dirty="0"/>
        </a:p>
        <a:p>
          <a:pPr marL="171450" lvl="1" indent="-171450" algn="l" defTabSz="711200" rtl="0">
            <a:lnSpc>
              <a:spcPct val="90000"/>
            </a:lnSpc>
            <a:spcBef>
              <a:spcPct val="0"/>
            </a:spcBef>
            <a:spcAft>
              <a:spcPct val="15000"/>
            </a:spcAft>
            <a:buChar char="•"/>
          </a:pPr>
          <a:r>
            <a:rPr lang="en-US" sz="1600" kern="1200" dirty="0"/>
            <a:t>ERISA Preemption </a:t>
          </a:r>
        </a:p>
      </dsp:txBody>
      <dsp:txXfrm rot="5400000">
        <a:off x="1" y="1154427"/>
        <a:ext cx="2972244" cy="2308857"/>
      </dsp:txXfrm>
    </dsp:sp>
    <dsp:sp modelId="{1EE900E1-E837-4443-A0E9-4D3605A06A35}">
      <dsp:nvSpPr>
        <dsp:cNvPr id="0" name=""/>
        <dsp:cNvSpPr/>
      </dsp:nvSpPr>
      <dsp:spPr>
        <a:xfrm rot="5400000">
          <a:off x="3509782" y="507507"/>
          <a:ext cx="4617713" cy="3602720"/>
        </a:xfrm>
        <a:prstGeom prst="downArrow">
          <a:avLst>
            <a:gd name="adj1" fmla="val 50000"/>
            <a:gd name="adj2" fmla="val 35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rtl="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Other</a:t>
          </a:r>
          <a:r>
            <a:rPr lang="en-US" sz="1200" b="1" kern="1200" dirty="0"/>
            <a:t> </a:t>
          </a:r>
          <a:r>
            <a:rPr lang="en-US" sz="1800" b="1" kern="1200" dirty="0">
              <a:effectLst>
                <a:outerShdw blurRad="38100" dist="38100" dir="2700000" algn="tl">
                  <a:srgbClr val="000000">
                    <a:alpha val="43137"/>
                  </a:srgbClr>
                </a:outerShdw>
              </a:effectLst>
            </a:rPr>
            <a:t>Laws</a:t>
          </a:r>
          <a:r>
            <a:rPr lang="en-US" sz="1200" b="1" kern="1200" dirty="0"/>
            <a:t> </a:t>
          </a:r>
          <a:r>
            <a:rPr lang="en-US" sz="1800" b="1" kern="1200" dirty="0">
              <a:effectLst>
                <a:outerShdw blurRad="38100" dist="38100" dir="2700000" algn="tl">
                  <a:srgbClr val="000000">
                    <a:alpha val="43137"/>
                  </a:srgbClr>
                </a:outerShdw>
              </a:effectLst>
            </a:rPr>
            <a:t>Include</a:t>
          </a:r>
          <a:r>
            <a:rPr lang="en-US" sz="1200" b="1" kern="1200" dirty="0"/>
            <a:t>:</a:t>
          </a:r>
        </a:p>
        <a:p>
          <a:pPr marL="171450" lvl="1" indent="-171450" algn="l" defTabSz="711200" rtl="0">
            <a:lnSpc>
              <a:spcPct val="90000"/>
            </a:lnSpc>
            <a:spcBef>
              <a:spcPct val="0"/>
            </a:spcBef>
            <a:spcAft>
              <a:spcPct val="15000"/>
            </a:spcAft>
            <a:buChar char="•"/>
          </a:pPr>
          <a:r>
            <a:rPr lang="en-US" sz="1600" kern="1200" dirty="0"/>
            <a:t>Americans with Disabilities Act</a:t>
          </a:r>
        </a:p>
        <a:p>
          <a:pPr marL="171450" lvl="1" indent="-171450" algn="l" defTabSz="711200" rtl="0">
            <a:lnSpc>
              <a:spcPct val="90000"/>
            </a:lnSpc>
            <a:spcBef>
              <a:spcPct val="0"/>
            </a:spcBef>
            <a:spcAft>
              <a:spcPct val="15000"/>
            </a:spcAft>
            <a:buChar char="•"/>
          </a:pPr>
          <a:r>
            <a:rPr lang="en-US" sz="1600" kern="1200" dirty="0"/>
            <a:t>Pregnancy Discrimination Act</a:t>
          </a:r>
        </a:p>
        <a:p>
          <a:pPr marL="171450" lvl="1" indent="-171450" algn="l" defTabSz="711200" rtl="0">
            <a:lnSpc>
              <a:spcPct val="90000"/>
            </a:lnSpc>
            <a:spcBef>
              <a:spcPct val="0"/>
            </a:spcBef>
            <a:spcAft>
              <a:spcPct val="15000"/>
            </a:spcAft>
            <a:buChar char="•"/>
          </a:pPr>
          <a:r>
            <a:rPr lang="en-US" sz="1600" kern="1200" dirty="0"/>
            <a:t>Fair Labor Standards Act</a:t>
          </a:r>
        </a:p>
        <a:p>
          <a:pPr marL="171450" lvl="1" indent="-171450" algn="l" defTabSz="711200" rtl="0">
            <a:lnSpc>
              <a:spcPct val="90000"/>
            </a:lnSpc>
            <a:spcBef>
              <a:spcPct val="0"/>
            </a:spcBef>
            <a:spcAft>
              <a:spcPct val="15000"/>
            </a:spcAft>
            <a:buChar char="•"/>
          </a:pPr>
          <a:r>
            <a:rPr lang="en-US" sz="1600" kern="1200" dirty="0"/>
            <a:t>Public Health Service Act</a:t>
          </a:r>
        </a:p>
        <a:p>
          <a:pPr marL="171450" lvl="1" indent="-171450" algn="l" defTabSz="711200" rtl="0">
            <a:lnSpc>
              <a:spcPct val="90000"/>
            </a:lnSpc>
            <a:spcBef>
              <a:spcPct val="0"/>
            </a:spcBef>
            <a:spcAft>
              <a:spcPct val="15000"/>
            </a:spcAft>
            <a:buChar char="•"/>
          </a:pPr>
          <a:r>
            <a:rPr lang="en-US" sz="1600" kern="1200" dirty="0"/>
            <a:t>Internal Revenue Code</a:t>
          </a:r>
        </a:p>
      </dsp:txBody>
      <dsp:txXfrm rot="-5400000">
        <a:off x="4647755" y="1154438"/>
        <a:ext cx="2972244" cy="23088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15193-5EB6-4EE9-A115-0031C432C61C}">
      <dsp:nvSpPr>
        <dsp:cNvPr id="0" name=""/>
        <dsp:cNvSpPr/>
      </dsp:nvSpPr>
      <dsp:spPr>
        <a:xfrm>
          <a:off x="0" y="563"/>
          <a:ext cx="7848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56B51-AF2F-4A4A-B6FE-C5419BA46DDB}">
      <dsp:nvSpPr>
        <dsp:cNvPr id="0" name=""/>
        <dsp:cNvSpPr/>
      </dsp:nvSpPr>
      <dsp:spPr>
        <a:xfrm>
          <a:off x="0" y="563"/>
          <a:ext cx="7848600" cy="51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rgbClr val="015589"/>
              </a:solidFill>
            </a:rPr>
            <a:t>Patient Protection and Affordable Care Act (Affordable Care Act)</a:t>
          </a:r>
        </a:p>
      </dsp:txBody>
      <dsp:txXfrm>
        <a:off x="0" y="563"/>
        <a:ext cx="7848600" cy="512990"/>
      </dsp:txXfrm>
    </dsp:sp>
    <dsp:sp modelId="{AAF6EFC4-08EE-4336-ACB9-701FC1EF6058}">
      <dsp:nvSpPr>
        <dsp:cNvPr id="0" name=""/>
        <dsp:cNvSpPr/>
      </dsp:nvSpPr>
      <dsp:spPr>
        <a:xfrm>
          <a:off x="0" y="513553"/>
          <a:ext cx="7848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6A830B-09BD-41A4-A24A-1B7065F3F58E}">
      <dsp:nvSpPr>
        <dsp:cNvPr id="0" name=""/>
        <dsp:cNvSpPr/>
      </dsp:nvSpPr>
      <dsp:spPr>
        <a:xfrm>
          <a:off x="0" y="513553"/>
          <a:ext cx="7848600" cy="51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rgbClr val="3333CC"/>
              </a:solidFill>
            </a:rPr>
            <a:t>Consolidated Omnibus Budget Reconciliation Act (COBRA)</a:t>
          </a:r>
        </a:p>
      </dsp:txBody>
      <dsp:txXfrm>
        <a:off x="0" y="513553"/>
        <a:ext cx="7848600" cy="512990"/>
      </dsp:txXfrm>
    </dsp:sp>
    <dsp:sp modelId="{28F1440D-A8E6-4EE6-B79C-BD577B3481AA}">
      <dsp:nvSpPr>
        <dsp:cNvPr id="0" name=""/>
        <dsp:cNvSpPr/>
      </dsp:nvSpPr>
      <dsp:spPr>
        <a:xfrm>
          <a:off x="0" y="1026543"/>
          <a:ext cx="7848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0F192-9D79-485E-B32D-B3F8A16A2815}">
      <dsp:nvSpPr>
        <dsp:cNvPr id="0" name=""/>
        <dsp:cNvSpPr/>
      </dsp:nvSpPr>
      <dsp:spPr>
        <a:xfrm>
          <a:off x="0" y="1026543"/>
          <a:ext cx="7848600" cy="51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rgbClr val="015589"/>
              </a:solidFill>
            </a:rPr>
            <a:t>Mental Health Parity and Addiction Equity Act (MHPAEA)</a:t>
          </a:r>
        </a:p>
      </dsp:txBody>
      <dsp:txXfrm>
        <a:off x="0" y="1026543"/>
        <a:ext cx="7848600" cy="512990"/>
      </dsp:txXfrm>
    </dsp:sp>
    <dsp:sp modelId="{965D4895-436D-4C9A-8AF3-2C407DBF1E13}">
      <dsp:nvSpPr>
        <dsp:cNvPr id="0" name=""/>
        <dsp:cNvSpPr/>
      </dsp:nvSpPr>
      <dsp:spPr>
        <a:xfrm>
          <a:off x="0" y="1539533"/>
          <a:ext cx="7848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68F4F-C435-48FA-A07F-5FE5CA7638CD}">
      <dsp:nvSpPr>
        <dsp:cNvPr id="0" name=""/>
        <dsp:cNvSpPr/>
      </dsp:nvSpPr>
      <dsp:spPr>
        <a:xfrm>
          <a:off x="0" y="1539533"/>
          <a:ext cx="7848600" cy="51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rgbClr val="3333CC"/>
              </a:solidFill>
            </a:rPr>
            <a:t>No Surprises Act (NSA)</a:t>
          </a:r>
        </a:p>
      </dsp:txBody>
      <dsp:txXfrm>
        <a:off x="0" y="1539533"/>
        <a:ext cx="7848600" cy="512990"/>
      </dsp:txXfrm>
    </dsp:sp>
    <dsp:sp modelId="{30858A0F-9D17-4615-B0C2-28894BC9457E}">
      <dsp:nvSpPr>
        <dsp:cNvPr id="0" name=""/>
        <dsp:cNvSpPr/>
      </dsp:nvSpPr>
      <dsp:spPr>
        <a:xfrm>
          <a:off x="0" y="2052523"/>
          <a:ext cx="7848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9E383-D104-4924-87C0-8823088AF334}">
      <dsp:nvSpPr>
        <dsp:cNvPr id="0" name=""/>
        <dsp:cNvSpPr/>
      </dsp:nvSpPr>
      <dsp:spPr>
        <a:xfrm>
          <a:off x="0" y="2052523"/>
          <a:ext cx="7848600" cy="51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rgbClr val="015589"/>
              </a:solidFill>
            </a:rPr>
            <a:t>Health Insurance Portability and Accountability Act (HIPAA)</a:t>
          </a:r>
        </a:p>
      </dsp:txBody>
      <dsp:txXfrm>
        <a:off x="0" y="2052523"/>
        <a:ext cx="7848600" cy="512990"/>
      </dsp:txXfrm>
    </dsp:sp>
    <dsp:sp modelId="{F6DE2A92-2AFB-487E-B2BE-50C31E859A8A}">
      <dsp:nvSpPr>
        <dsp:cNvPr id="0" name=""/>
        <dsp:cNvSpPr/>
      </dsp:nvSpPr>
      <dsp:spPr>
        <a:xfrm>
          <a:off x="0" y="2565514"/>
          <a:ext cx="7848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6E3CA-B798-4DFC-AAB0-F4A61685666B}">
      <dsp:nvSpPr>
        <dsp:cNvPr id="0" name=""/>
        <dsp:cNvSpPr/>
      </dsp:nvSpPr>
      <dsp:spPr>
        <a:xfrm>
          <a:off x="0" y="2565514"/>
          <a:ext cx="7848600" cy="51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rgbClr val="3333CC"/>
              </a:solidFill>
            </a:rPr>
            <a:t>Newborns’ and Mothers’ Health Protection Act (Newborns’ Act)</a:t>
          </a:r>
        </a:p>
      </dsp:txBody>
      <dsp:txXfrm>
        <a:off x="0" y="2565514"/>
        <a:ext cx="7848600" cy="512990"/>
      </dsp:txXfrm>
    </dsp:sp>
    <dsp:sp modelId="{4DD258D2-AA31-4AEF-8B42-9E2701549208}">
      <dsp:nvSpPr>
        <dsp:cNvPr id="0" name=""/>
        <dsp:cNvSpPr/>
      </dsp:nvSpPr>
      <dsp:spPr>
        <a:xfrm>
          <a:off x="0" y="3078504"/>
          <a:ext cx="7848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9E8F8D-7BDE-45C1-AFD7-35BAC727DFE2}">
      <dsp:nvSpPr>
        <dsp:cNvPr id="0" name=""/>
        <dsp:cNvSpPr/>
      </dsp:nvSpPr>
      <dsp:spPr>
        <a:xfrm>
          <a:off x="0" y="3078504"/>
          <a:ext cx="7848600" cy="51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rgbClr val="015589"/>
              </a:solidFill>
            </a:rPr>
            <a:t>Women’s Health and Cancer Rights Act (WHCRA)</a:t>
          </a:r>
        </a:p>
      </dsp:txBody>
      <dsp:txXfrm>
        <a:off x="0" y="3078504"/>
        <a:ext cx="7848600" cy="512990"/>
      </dsp:txXfrm>
    </dsp:sp>
    <dsp:sp modelId="{67A59D79-D93B-4364-83F2-AEF9EB469F0D}">
      <dsp:nvSpPr>
        <dsp:cNvPr id="0" name=""/>
        <dsp:cNvSpPr/>
      </dsp:nvSpPr>
      <dsp:spPr>
        <a:xfrm>
          <a:off x="0" y="3591494"/>
          <a:ext cx="7848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0F63AC-659A-4986-B732-451C0EE2C40E}">
      <dsp:nvSpPr>
        <dsp:cNvPr id="0" name=""/>
        <dsp:cNvSpPr/>
      </dsp:nvSpPr>
      <dsp:spPr>
        <a:xfrm>
          <a:off x="0" y="3591494"/>
          <a:ext cx="7848600" cy="51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rgbClr val="3333CC"/>
              </a:solidFill>
            </a:rPr>
            <a:t>Genetic Information Nondiscrimination Act (GINA)</a:t>
          </a:r>
        </a:p>
      </dsp:txBody>
      <dsp:txXfrm>
        <a:off x="0" y="3591494"/>
        <a:ext cx="7848600" cy="512990"/>
      </dsp:txXfrm>
    </dsp:sp>
    <dsp:sp modelId="{AFA98213-55FB-44AC-82E9-B1F6163ECA0A}">
      <dsp:nvSpPr>
        <dsp:cNvPr id="0" name=""/>
        <dsp:cNvSpPr/>
      </dsp:nvSpPr>
      <dsp:spPr>
        <a:xfrm>
          <a:off x="0" y="4104484"/>
          <a:ext cx="784860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B4D59-4ADE-4241-8568-42DEC1BB7791}">
      <dsp:nvSpPr>
        <dsp:cNvPr id="0" name=""/>
        <dsp:cNvSpPr/>
      </dsp:nvSpPr>
      <dsp:spPr>
        <a:xfrm>
          <a:off x="0" y="4104484"/>
          <a:ext cx="7848600" cy="51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rgbClr val="015589"/>
              </a:solidFill>
            </a:rPr>
            <a:t>Children’s Health Insurance Program Reauthorization Act (CHIPRA)</a:t>
          </a:r>
        </a:p>
      </dsp:txBody>
      <dsp:txXfrm>
        <a:off x="0" y="4104484"/>
        <a:ext cx="7848600" cy="5129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8BA27-8228-465A-B316-BD92A08B8AB4}">
      <dsp:nvSpPr>
        <dsp:cNvPr id="0" name=""/>
        <dsp:cNvSpPr/>
      </dsp:nvSpPr>
      <dsp:spPr>
        <a:xfrm rot="5400000">
          <a:off x="4610179" y="-1927816"/>
          <a:ext cx="624681" cy="4632960"/>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ERISA</a:t>
          </a:r>
        </a:p>
      </dsp:txBody>
      <dsp:txXfrm rot="-5400000">
        <a:off x="2606040" y="106817"/>
        <a:ext cx="4602466" cy="563693"/>
      </dsp:txXfrm>
    </dsp:sp>
    <dsp:sp modelId="{D391C2E3-07C6-4D68-BDFC-4E5C3B16FC76}">
      <dsp:nvSpPr>
        <dsp:cNvPr id="0" name=""/>
        <dsp:cNvSpPr/>
      </dsp:nvSpPr>
      <dsp:spPr>
        <a:xfrm>
          <a:off x="0" y="0"/>
          <a:ext cx="2606040" cy="780851"/>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Department of Labor</a:t>
          </a:r>
        </a:p>
      </dsp:txBody>
      <dsp:txXfrm>
        <a:off x="38118" y="38118"/>
        <a:ext cx="2529804" cy="704615"/>
      </dsp:txXfrm>
    </dsp:sp>
    <dsp:sp modelId="{3CB02991-569C-4155-B1AB-56664472DB8B}">
      <dsp:nvSpPr>
        <dsp:cNvPr id="0" name=""/>
        <dsp:cNvSpPr/>
      </dsp:nvSpPr>
      <dsp:spPr>
        <a:xfrm rot="5400000">
          <a:off x="4610179" y="-1104374"/>
          <a:ext cx="624681" cy="4632960"/>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Public Health Service Act</a:t>
          </a:r>
        </a:p>
      </dsp:txBody>
      <dsp:txXfrm rot="-5400000">
        <a:off x="2606040" y="930259"/>
        <a:ext cx="4602466" cy="563693"/>
      </dsp:txXfrm>
    </dsp:sp>
    <dsp:sp modelId="{3B3EB83D-AFB8-4DEC-B39C-A69C84A0958E}">
      <dsp:nvSpPr>
        <dsp:cNvPr id="0" name=""/>
        <dsp:cNvSpPr/>
      </dsp:nvSpPr>
      <dsp:spPr>
        <a:xfrm>
          <a:off x="0" y="803220"/>
          <a:ext cx="2606040" cy="780851"/>
        </a:xfrm>
        <a:prstGeom prst="roundRect">
          <a:avLst/>
        </a:prstGeom>
        <a:solidFill>
          <a:srgbClr val="3333CC"/>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Department of Health and Human Services</a:t>
          </a:r>
        </a:p>
      </dsp:txBody>
      <dsp:txXfrm>
        <a:off x="38118" y="841338"/>
        <a:ext cx="2529804" cy="704615"/>
      </dsp:txXfrm>
    </dsp:sp>
    <dsp:sp modelId="{A14D7A11-4198-45D9-B95C-788C27CA3085}">
      <dsp:nvSpPr>
        <dsp:cNvPr id="0" name=""/>
        <dsp:cNvSpPr/>
      </dsp:nvSpPr>
      <dsp:spPr>
        <a:xfrm rot="5400000">
          <a:off x="4610179" y="-284480"/>
          <a:ext cx="624681" cy="4632960"/>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Internal Revenue Code</a:t>
          </a:r>
        </a:p>
      </dsp:txBody>
      <dsp:txXfrm rot="-5400000">
        <a:off x="2606040" y="1750153"/>
        <a:ext cx="4602466" cy="563693"/>
      </dsp:txXfrm>
    </dsp:sp>
    <dsp:sp modelId="{6FCF6AA2-3FCE-41D7-A584-A76BEC0017C4}">
      <dsp:nvSpPr>
        <dsp:cNvPr id="0" name=""/>
        <dsp:cNvSpPr/>
      </dsp:nvSpPr>
      <dsp:spPr>
        <a:xfrm>
          <a:off x="0" y="1641574"/>
          <a:ext cx="2606040" cy="780851"/>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Department of Treasury</a:t>
          </a:r>
        </a:p>
      </dsp:txBody>
      <dsp:txXfrm>
        <a:off x="38118" y="1679692"/>
        <a:ext cx="2529804" cy="704615"/>
      </dsp:txXfrm>
    </dsp:sp>
    <dsp:sp modelId="{33CD9F66-3E24-4ADE-BE93-B4DFFBCCB1B9}">
      <dsp:nvSpPr>
        <dsp:cNvPr id="0" name=""/>
        <dsp:cNvSpPr/>
      </dsp:nvSpPr>
      <dsp:spPr>
        <a:xfrm rot="5400000">
          <a:off x="4610179" y="535414"/>
          <a:ext cx="624681" cy="4632960"/>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State Insurance Laws</a:t>
          </a:r>
        </a:p>
      </dsp:txBody>
      <dsp:txXfrm rot="-5400000">
        <a:off x="2606040" y="2570047"/>
        <a:ext cx="4602466" cy="563693"/>
      </dsp:txXfrm>
    </dsp:sp>
    <dsp:sp modelId="{1BDAB3B5-5212-4E5D-9575-12AF958468C4}">
      <dsp:nvSpPr>
        <dsp:cNvPr id="0" name=""/>
        <dsp:cNvSpPr/>
      </dsp:nvSpPr>
      <dsp:spPr>
        <a:xfrm>
          <a:off x="0" y="2461468"/>
          <a:ext cx="2606040" cy="780851"/>
        </a:xfrm>
        <a:prstGeom prst="roundRect">
          <a:avLst/>
        </a:prstGeom>
        <a:solidFill>
          <a:srgbClr val="3333CC"/>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States</a:t>
          </a:r>
        </a:p>
      </dsp:txBody>
      <dsp:txXfrm>
        <a:off x="38118" y="2499586"/>
        <a:ext cx="2529804" cy="704615"/>
      </dsp:txXfrm>
    </dsp:sp>
    <dsp:sp modelId="{90185A7E-C3A2-4F7B-80C4-6F43F56D82DF}">
      <dsp:nvSpPr>
        <dsp:cNvPr id="0" name=""/>
        <dsp:cNvSpPr/>
      </dsp:nvSpPr>
      <dsp:spPr>
        <a:xfrm rot="5400000">
          <a:off x="4610179" y="1355308"/>
          <a:ext cx="624681" cy="4632960"/>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Private litigation</a:t>
          </a:r>
        </a:p>
      </dsp:txBody>
      <dsp:txXfrm rot="-5400000">
        <a:off x="2606040" y="3389941"/>
        <a:ext cx="4602466" cy="563693"/>
      </dsp:txXfrm>
    </dsp:sp>
    <dsp:sp modelId="{02FC30E6-0925-4E33-88E9-27F288B433CA}">
      <dsp:nvSpPr>
        <dsp:cNvPr id="0" name=""/>
        <dsp:cNvSpPr/>
      </dsp:nvSpPr>
      <dsp:spPr>
        <a:xfrm>
          <a:off x="0" y="3281362"/>
          <a:ext cx="2606040" cy="780851"/>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Participants and Beneficiaries</a:t>
          </a:r>
        </a:p>
      </dsp:txBody>
      <dsp:txXfrm>
        <a:off x="38118" y="3319480"/>
        <a:ext cx="2529804" cy="704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25F55-29BA-4D9A-A4E7-99CA4D52B9CF}">
      <dsp:nvSpPr>
        <dsp:cNvPr id="0" name=""/>
        <dsp:cNvSpPr/>
      </dsp:nvSpPr>
      <dsp:spPr>
        <a:xfrm rot="5400000">
          <a:off x="3633911" y="-1616641"/>
          <a:ext cx="1889959" cy="5423986"/>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Certain group health plans must file the Annual Report (Form 5500) with the DOL Secretary</a:t>
          </a:r>
        </a:p>
        <a:p>
          <a:pPr marL="171450" lvl="1" indent="-171450" algn="l" defTabSz="711200" rtl="0">
            <a:lnSpc>
              <a:spcPct val="90000"/>
            </a:lnSpc>
            <a:spcBef>
              <a:spcPct val="0"/>
            </a:spcBef>
            <a:spcAft>
              <a:spcPct val="15000"/>
            </a:spcAft>
            <a:buChar char="•"/>
          </a:pPr>
          <a:r>
            <a:rPr lang="en-US" sz="1600" kern="1200" dirty="0">
              <a:solidFill>
                <a:schemeClr val="tx1"/>
              </a:solidFill>
            </a:rPr>
            <a:t>Multiple Employer Welfare Arrangements (MEWAs) must file the Form M-1.</a:t>
          </a:r>
        </a:p>
      </dsp:txBody>
      <dsp:txXfrm rot="-5400000">
        <a:off x="1866898" y="242632"/>
        <a:ext cx="5331726" cy="1705439"/>
      </dsp:txXfrm>
    </dsp:sp>
    <dsp:sp modelId="{FE2A26EE-4C9B-4F34-8855-09A870422071}">
      <dsp:nvSpPr>
        <dsp:cNvPr id="0" name=""/>
        <dsp:cNvSpPr/>
      </dsp:nvSpPr>
      <dsp:spPr>
        <a:xfrm>
          <a:off x="73939" y="1497"/>
          <a:ext cx="1895733" cy="2187707"/>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Reporting Requirements</a:t>
          </a:r>
        </a:p>
      </dsp:txBody>
      <dsp:txXfrm>
        <a:off x="166481" y="94039"/>
        <a:ext cx="1710649" cy="2002623"/>
      </dsp:txXfrm>
    </dsp:sp>
    <dsp:sp modelId="{B7AC1D93-E0DE-44BB-907F-206F71355720}">
      <dsp:nvSpPr>
        <dsp:cNvPr id="0" name=""/>
        <dsp:cNvSpPr/>
      </dsp:nvSpPr>
      <dsp:spPr>
        <a:xfrm rot="5400000">
          <a:off x="3443998" y="889197"/>
          <a:ext cx="2269787" cy="5423986"/>
        </a:xfrm>
        <a:prstGeom prst="round2SameRect">
          <a:avLst/>
        </a:prstGeom>
        <a:solidFill>
          <a:schemeClr val="accent1">
            <a:lumMod val="20000"/>
            <a:lumOff val="80000"/>
            <a:alpha val="9000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1312863" rtl="0">
            <a:lnSpc>
              <a:spcPct val="90000"/>
            </a:lnSpc>
            <a:spcBef>
              <a:spcPct val="0"/>
            </a:spcBef>
            <a:spcAft>
              <a:spcPct val="15000"/>
            </a:spcAft>
            <a:buChar char="•"/>
            <a:tabLst/>
          </a:pPr>
          <a:r>
            <a:rPr lang="en-US" sz="1600" kern="1200" dirty="0"/>
            <a:t>Summary Plan Description (SPD) </a:t>
          </a:r>
        </a:p>
        <a:p>
          <a:pPr marL="171450" lvl="1" indent="-171450" algn="l" defTabSz="1312863" rtl="0">
            <a:lnSpc>
              <a:spcPct val="90000"/>
            </a:lnSpc>
            <a:spcBef>
              <a:spcPct val="0"/>
            </a:spcBef>
            <a:spcAft>
              <a:spcPct val="15000"/>
            </a:spcAft>
            <a:buChar char="•"/>
            <a:tabLst/>
          </a:pPr>
          <a:r>
            <a:rPr lang="en-US" sz="1600" kern="1200" dirty="0"/>
            <a:t>Summary of material modifications (SMM)</a:t>
          </a:r>
        </a:p>
        <a:p>
          <a:pPr marL="171450" lvl="1" indent="-171450" algn="l" defTabSz="1312863" rtl="0">
            <a:lnSpc>
              <a:spcPct val="90000"/>
            </a:lnSpc>
            <a:spcBef>
              <a:spcPct val="0"/>
            </a:spcBef>
            <a:spcAft>
              <a:spcPct val="15000"/>
            </a:spcAft>
            <a:buChar char="•"/>
            <a:tabLst/>
          </a:pPr>
          <a:r>
            <a:rPr lang="en-US" sz="1600" kern="1200" dirty="0"/>
            <a:t>Summary of Benefits and Coverage (SBC)</a:t>
          </a:r>
        </a:p>
        <a:p>
          <a:pPr marL="171450" lvl="1" indent="-171450" algn="l" defTabSz="1312863" rtl="0">
            <a:lnSpc>
              <a:spcPct val="90000"/>
            </a:lnSpc>
            <a:spcBef>
              <a:spcPct val="0"/>
            </a:spcBef>
            <a:spcAft>
              <a:spcPct val="15000"/>
            </a:spcAft>
            <a:buChar char="•"/>
            <a:tabLst/>
          </a:pPr>
          <a:r>
            <a:rPr lang="en-US" sz="1600" kern="1200" dirty="0"/>
            <a:t>Adverse Benefit Determinations and other disclosures as required by ERISA 503 claims procedure rules</a:t>
          </a:r>
        </a:p>
        <a:p>
          <a:pPr marL="171450" lvl="1" indent="-171450" algn="l" defTabSz="1312863" rtl="0">
            <a:lnSpc>
              <a:spcPct val="90000"/>
            </a:lnSpc>
            <a:spcBef>
              <a:spcPct val="0"/>
            </a:spcBef>
            <a:spcAft>
              <a:spcPct val="15000"/>
            </a:spcAft>
            <a:buChar char="•"/>
            <a:tabLst/>
          </a:pPr>
          <a:r>
            <a:rPr lang="en-US" sz="1600" kern="1200" dirty="0"/>
            <a:t>Various notices to comply with the health laws of ERISA part 7</a:t>
          </a:r>
        </a:p>
        <a:p>
          <a:pPr marL="171450" lvl="1" indent="-171450" algn="l" defTabSz="1312863" rtl="0">
            <a:lnSpc>
              <a:spcPct val="90000"/>
            </a:lnSpc>
            <a:spcBef>
              <a:spcPct val="0"/>
            </a:spcBef>
            <a:spcAft>
              <a:spcPct val="15000"/>
            </a:spcAft>
            <a:buChar char="•"/>
            <a:tabLst/>
          </a:pPr>
          <a:r>
            <a:rPr lang="en-US" sz="1600" kern="1200" dirty="0"/>
            <a:t>COBRA notices </a:t>
          </a:r>
        </a:p>
      </dsp:txBody>
      <dsp:txXfrm rot="-5400000">
        <a:off x="1866899" y="2577098"/>
        <a:ext cx="5313184" cy="2048183"/>
      </dsp:txXfrm>
    </dsp:sp>
    <dsp:sp modelId="{13C80693-73C6-45A3-AE82-CF0DAF63B682}">
      <dsp:nvSpPr>
        <dsp:cNvPr id="0" name=""/>
        <dsp:cNvSpPr/>
      </dsp:nvSpPr>
      <dsp:spPr>
        <a:xfrm>
          <a:off x="73939" y="2327080"/>
          <a:ext cx="1895733" cy="2548221"/>
        </a:xfrm>
        <a:prstGeom prst="roundRect">
          <a:avLst/>
        </a:prstGeom>
        <a:solidFill>
          <a:srgbClr val="3333CC"/>
        </a:solidFill>
        <a:ln>
          <a:noFill/>
        </a:ln>
        <a:effectLst>
          <a:outerShdw blurRad="381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1" kern="1200" dirty="0">
              <a:effectLst>
                <a:outerShdw blurRad="38100" dist="38100" dir="2700000" algn="tl">
                  <a:srgbClr val="000000">
                    <a:alpha val="43137"/>
                  </a:srgbClr>
                </a:outerShdw>
              </a:effectLst>
            </a:rPr>
            <a:t>Disclosure Requirements include:</a:t>
          </a:r>
        </a:p>
      </dsp:txBody>
      <dsp:txXfrm>
        <a:off x="166481" y="2419622"/>
        <a:ext cx="1710649" cy="23631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88AD2-DE9A-4927-8ACA-12F0DA9AE944}">
      <dsp:nvSpPr>
        <dsp:cNvPr id="0" name=""/>
        <dsp:cNvSpPr/>
      </dsp:nvSpPr>
      <dsp:spPr>
        <a:xfrm>
          <a:off x="2331326" y="1390932"/>
          <a:ext cx="1097280" cy="1097280"/>
        </a:xfrm>
        <a:prstGeom prst="roundRect">
          <a:avLst/>
        </a:prstGeom>
        <a:solidFill>
          <a:srgbClr val="3333CC"/>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Plan </a:t>
          </a:r>
        </a:p>
      </dsp:txBody>
      <dsp:txXfrm>
        <a:off x="2384891" y="1444497"/>
        <a:ext cx="990150" cy="990150"/>
      </dsp:txXfrm>
    </dsp:sp>
    <dsp:sp modelId="{7E59B8CC-26F7-4398-96B1-4E1343EA78F0}">
      <dsp:nvSpPr>
        <dsp:cNvPr id="0" name=""/>
        <dsp:cNvSpPr/>
      </dsp:nvSpPr>
      <dsp:spPr>
        <a:xfrm rot="16267066">
          <a:off x="2674063" y="1170056"/>
          <a:ext cx="441835" cy="0"/>
        </a:xfrm>
        <a:custGeom>
          <a:avLst/>
          <a:gdLst/>
          <a:ahLst/>
          <a:cxnLst/>
          <a:rect l="0" t="0" r="0" b="0"/>
          <a:pathLst>
            <a:path>
              <a:moveTo>
                <a:pt x="0" y="0"/>
              </a:moveTo>
              <a:lnTo>
                <a:pt x="441835" y="0"/>
              </a:lnTo>
            </a:path>
          </a:pathLst>
        </a:custGeom>
        <a:noFill/>
        <a:ln w="19050" cap="rnd" cmpd="sng" algn="ctr">
          <a:solidFill>
            <a:schemeClr val="accent3">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1956F3-34FD-40AE-A712-11F2C6719AA3}">
      <dsp:nvSpPr>
        <dsp:cNvPr id="0" name=""/>
        <dsp:cNvSpPr/>
      </dsp:nvSpPr>
      <dsp:spPr>
        <a:xfrm>
          <a:off x="1736890" y="0"/>
          <a:ext cx="2343319" cy="949180"/>
        </a:xfrm>
        <a:prstGeom prst="roundRect">
          <a:avLst/>
        </a:prstGeom>
        <a:solidFill>
          <a:srgbClr val="015589"/>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altLang="en-US" sz="2100" kern="1200" dirty="0"/>
            <a:t>Fiduciary B remits premiums</a:t>
          </a:r>
          <a:endParaRPr lang="en-US" sz="2100" kern="1200" dirty="0"/>
        </a:p>
      </dsp:txBody>
      <dsp:txXfrm>
        <a:off x="1783225" y="46335"/>
        <a:ext cx="2250649" cy="856510"/>
      </dsp:txXfrm>
    </dsp:sp>
    <dsp:sp modelId="{2C30736A-A4B7-4F33-99E7-F9CD2A2C623E}">
      <dsp:nvSpPr>
        <dsp:cNvPr id="0" name=""/>
        <dsp:cNvSpPr/>
      </dsp:nvSpPr>
      <dsp:spPr>
        <a:xfrm rot="2281618">
          <a:off x="3387550" y="2487777"/>
          <a:ext cx="386812" cy="0"/>
        </a:xfrm>
        <a:custGeom>
          <a:avLst/>
          <a:gdLst/>
          <a:ahLst/>
          <a:cxnLst/>
          <a:rect l="0" t="0" r="0" b="0"/>
          <a:pathLst>
            <a:path>
              <a:moveTo>
                <a:pt x="0" y="0"/>
              </a:moveTo>
              <a:lnTo>
                <a:pt x="386812" y="0"/>
              </a:lnTo>
            </a:path>
          </a:pathLst>
        </a:custGeom>
        <a:noFill/>
        <a:ln w="19050" cap="rnd" cmpd="sng" algn="ctr">
          <a:solidFill>
            <a:schemeClr val="accent3">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7B18A1-C034-49A3-9C88-A76E913DA97C}">
      <dsp:nvSpPr>
        <dsp:cNvPr id="0" name=""/>
        <dsp:cNvSpPr/>
      </dsp:nvSpPr>
      <dsp:spPr>
        <a:xfrm>
          <a:off x="3116393" y="2606921"/>
          <a:ext cx="2460404" cy="959237"/>
        </a:xfrm>
        <a:prstGeom prst="roundRect">
          <a:avLst/>
        </a:prstGeom>
        <a:solidFill>
          <a:srgbClr val="015589"/>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altLang="en-US" sz="2000" kern="1200" dirty="0"/>
            <a:t>Fiduciary A selects service providers</a:t>
          </a:r>
        </a:p>
      </dsp:txBody>
      <dsp:txXfrm>
        <a:off x="3163219" y="2653747"/>
        <a:ext cx="2366752" cy="865585"/>
      </dsp:txXfrm>
    </dsp:sp>
    <dsp:sp modelId="{8F53D708-5971-4CA2-81F8-617FCB3439E8}">
      <dsp:nvSpPr>
        <dsp:cNvPr id="0" name=""/>
        <dsp:cNvSpPr/>
      </dsp:nvSpPr>
      <dsp:spPr>
        <a:xfrm rot="8503340">
          <a:off x="2005673" y="2485529"/>
          <a:ext cx="364874" cy="0"/>
        </a:xfrm>
        <a:custGeom>
          <a:avLst/>
          <a:gdLst/>
          <a:ahLst/>
          <a:cxnLst/>
          <a:rect l="0" t="0" r="0" b="0"/>
          <a:pathLst>
            <a:path>
              <a:moveTo>
                <a:pt x="0" y="0"/>
              </a:moveTo>
              <a:lnTo>
                <a:pt x="364874" y="0"/>
              </a:lnTo>
            </a:path>
          </a:pathLst>
        </a:custGeom>
        <a:noFill/>
        <a:ln w="19050" cap="rnd" cmpd="sng" algn="ctr">
          <a:solidFill>
            <a:schemeClr val="accent3">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1BB3A97-884E-494D-9FA1-6AE3EFC0761C}">
      <dsp:nvSpPr>
        <dsp:cNvPr id="0" name=""/>
        <dsp:cNvSpPr/>
      </dsp:nvSpPr>
      <dsp:spPr>
        <a:xfrm>
          <a:off x="62002" y="2598544"/>
          <a:ext cx="2728971" cy="975992"/>
        </a:xfrm>
        <a:prstGeom prst="roundRect">
          <a:avLst/>
        </a:prstGeom>
        <a:solidFill>
          <a:srgbClr val="015589"/>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altLang="en-US" sz="1900" kern="1200" dirty="0"/>
            <a:t>Fiduciary C makes claim determinations</a:t>
          </a:r>
          <a:endParaRPr lang="en-US" sz="1900" kern="1200" dirty="0"/>
        </a:p>
      </dsp:txBody>
      <dsp:txXfrm>
        <a:off x="109646" y="2646188"/>
        <a:ext cx="2633683" cy="8807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B0792-B6B7-4A1B-A91E-866BF2D6863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7F89CE-DD89-4582-A719-0F25523BFD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AFBCC-54A7-4713-ACE3-A75AD8F44E28}" type="datetimeFigureOut">
              <a:rPr lang="en-US" smtClean="0"/>
              <a:t>3/5/2024</a:t>
            </a:fld>
            <a:endParaRPr lang="en-US" dirty="0"/>
          </a:p>
        </p:txBody>
      </p:sp>
      <p:sp>
        <p:nvSpPr>
          <p:cNvPr id="4" name="Footer Placeholder 3">
            <a:extLst>
              <a:ext uri="{FF2B5EF4-FFF2-40B4-BE49-F238E27FC236}">
                <a16:creationId xmlns:a16="http://schemas.microsoft.com/office/drawing/2014/main" id="{F286AF8D-2C8E-403A-BCBA-531BACC66D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56BAFAB-40EB-44C5-9F37-DBBBFCD1B9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722896-EB6F-4EA3-8957-D388E4AD412F}" type="slidenum">
              <a:rPr lang="en-US" smtClean="0"/>
              <a:t>‹#›</a:t>
            </a:fld>
            <a:endParaRPr lang="en-US" dirty="0"/>
          </a:p>
        </p:txBody>
      </p:sp>
    </p:spTree>
    <p:extLst>
      <p:ext uri="{BB962C8B-B14F-4D97-AF65-F5344CB8AC3E}">
        <p14:creationId xmlns:p14="http://schemas.microsoft.com/office/powerpoint/2010/main" val="1199758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4E47B-5727-4C62-94C3-D78BC6C5D170}" type="datetimeFigureOut">
              <a:rPr lang="en-US" smtClean="0"/>
              <a:t>3/5/2024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6A421-FD84-47BE-8F03-B443B8D099AC}" type="slidenum">
              <a:rPr lang="en-US" smtClean="0"/>
              <a:t>‹#›</a:t>
            </a:fld>
            <a:endParaRPr lang="en-US" dirty="0"/>
          </a:p>
        </p:txBody>
      </p:sp>
    </p:spTree>
    <p:extLst>
      <p:ext uri="{BB962C8B-B14F-4D97-AF65-F5344CB8AC3E}">
        <p14:creationId xmlns:p14="http://schemas.microsoft.com/office/powerpoint/2010/main" val="3692299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a:ln/>
        </p:spPr>
      </p:sp>
      <p:sp>
        <p:nvSpPr>
          <p:cNvPr id="33795" name="Notes Placeholder 2"/>
          <p:cNvSpPr>
            <a:spLocks noGrp="1" noChangeArrowheads="1"/>
          </p:cNvSpPr>
          <p:nvPr>
            <p:ph type="body" idx="1"/>
          </p:nvPr>
        </p:nvSpPr>
        <p:spPr>
          <a:noFill/>
        </p:spPr>
        <p:txBody>
          <a:bodyPr/>
          <a:lstStyle/>
          <a:p>
            <a:r>
              <a:rPr lang="en-US" altLang="en-US" b="1" dirty="0"/>
              <a:t>Update January 2023</a:t>
            </a:r>
          </a:p>
        </p:txBody>
      </p:sp>
      <p:sp>
        <p:nvSpPr>
          <p:cNvPr id="33796"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itchFamily="18" charset="0"/>
              </a:defRPr>
            </a:lvl1pPr>
            <a:lvl2pPr marL="742950" indent="-285750">
              <a:spcBef>
                <a:spcPct val="30000"/>
              </a:spcBef>
              <a:defRPr sz="1200">
                <a:solidFill>
                  <a:schemeClr val="tx1"/>
                </a:solidFill>
                <a:latin typeface="Times New Roman" pitchFamily="18" charset="0"/>
              </a:defRPr>
            </a:lvl2pPr>
            <a:lvl3pPr marL="1143000" indent="-228600">
              <a:spcBef>
                <a:spcPct val="30000"/>
              </a:spcBef>
              <a:defRPr sz="1200">
                <a:solidFill>
                  <a:schemeClr val="tx1"/>
                </a:solidFill>
                <a:latin typeface="Times New Roman" pitchFamily="18" charset="0"/>
              </a:defRPr>
            </a:lvl3pPr>
            <a:lvl4pPr marL="1600200" indent="-228600">
              <a:spcBef>
                <a:spcPct val="30000"/>
              </a:spcBef>
              <a:defRPr sz="1200">
                <a:solidFill>
                  <a:schemeClr val="tx1"/>
                </a:solidFill>
                <a:latin typeface="Times New Roman" pitchFamily="18" charset="0"/>
              </a:defRPr>
            </a:lvl4pPr>
            <a:lvl5pPr marL="2057400" indent="-22860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ADEF7AA-A50B-4390-95BD-B3E90B34EA2E}" type="slidenum">
              <a:rPr lang="en-US" altLang="en-US" smtClean="0"/>
              <a:pPr>
                <a:spcBef>
                  <a:spcPct val="0"/>
                </a:spcBef>
              </a:pPr>
              <a:t>1</a:t>
            </a:fld>
            <a:endParaRPr lang="en-US" altLang="en-US" dirty="0"/>
          </a:p>
        </p:txBody>
      </p:sp>
    </p:spTree>
    <p:extLst>
      <p:ext uri="{BB962C8B-B14F-4D97-AF65-F5344CB8AC3E}">
        <p14:creationId xmlns:p14="http://schemas.microsoft.com/office/powerpoint/2010/main" val="2191847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endParaRPr lang="en-US" altLang="en-US" dirty="0"/>
          </a:p>
        </p:txBody>
      </p:sp>
      <p:sp>
        <p:nvSpPr>
          <p:cNvPr id="80900"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DA0E942-6F0B-4374-B22A-E1DBBD718C4F}" type="slidenum">
              <a:rPr lang="en-US" altLang="en-US" smtClean="0"/>
              <a:pPr eaLnBrk="1" hangingPunct="1">
                <a:spcBef>
                  <a:spcPct val="0"/>
                </a:spcBef>
              </a:pPr>
              <a:t>26</a:t>
            </a:fld>
            <a:endParaRPr lang="en-US" altLang="en-US" dirty="0"/>
          </a:p>
        </p:txBody>
      </p:sp>
    </p:spTree>
    <p:extLst>
      <p:ext uri="{BB962C8B-B14F-4D97-AF65-F5344CB8AC3E}">
        <p14:creationId xmlns:p14="http://schemas.microsoft.com/office/powerpoint/2010/main" val="234885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endParaRPr lang="en-US" altLang="en-US" dirty="0"/>
          </a:p>
        </p:txBody>
      </p:sp>
      <p:sp>
        <p:nvSpPr>
          <p:cNvPr id="81924"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74A69A4-5641-4EAB-A8D8-ADFA6CAD68FF}" type="slidenum">
              <a:rPr lang="en-US" altLang="en-US" smtClean="0"/>
              <a:pPr eaLnBrk="1" hangingPunct="1">
                <a:spcBef>
                  <a:spcPct val="0"/>
                </a:spcBef>
              </a:pPr>
              <a:t>27</a:t>
            </a:fld>
            <a:endParaRPr lang="en-US" altLang="en-US" dirty="0"/>
          </a:p>
        </p:txBody>
      </p:sp>
    </p:spTree>
    <p:extLst>
      <p:ext uri="{BB962C8B-B14F-4D97-AF65-F5344CB8AC3E}">
        <p14:creationId xmlns:p14="http://schemas.microsoft.com/office/powerpoint/2010/main" val="18642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endParaRPr lang="en-US" altLang="en-US" dirty="0"/>
          </a:p>
        </p:txBody>
      </p:sp>
      <p:sp>
        <p:nvSpPr>
          <p:cNvPr id="82948"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4D1798F-F115-4E69-A0E5-63196182C233}" type="slidenum">
              <a:rPr lang="en-US" altLang="en-US" smtClean="0"/>
              <a:pPr eaLnBrk="1" hangingPunct="1">
                <a:spcBef>
                  <a:spcPct val="0"/>
                </a:spcBef>
              </a:pPr>
              <a:t>28</a:t>
            </a:fld>
            <a:endParaRPr lang="en-US" altLang="en-US" dirty="0"/>
          </a:p>
        </p:txBody>
      </p:sp>
    </p:spTree>
    <p:extLst>
      <p:ext uri="{BB962C8B-B14F-4D97-AF65-F5344CB8AC3E}">
        <p14:creationId xmlns:p14="http://schemas.microsoft.com/office/powerpoint/2010/main" val="454842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endParaRPr lang="en-US" altLang="en-US" dirty="0"/>
          </a:p>
        </p:txBody>
      </p:sp>
      <p:sp>
        <p:nvSpPr>
          <p:cNvPr id="86020"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5F96B44-7FB2-4E89-AFBF-00754143EF80}" type="slidenum">
              <a:rPr lang="en-US" altLang="en-US" smtClean="0"/>
              <a:pPr eaLnBrk="1" hangingPunct="1">
                <a:spcBef>
                  <a:spcPct val="0"/>
                </a:spcBef>
              </a:pPr>
              <a:t>29</a:t>
            </a:fld>
            <a:endParaRPr lang="en-US" altLang="en-US" dirty="0"/>
          </a:p>
        </p:txBody>
      </p:sp>
    </p:spTree>
    <p:extLst>
      <p:ext uri="{BB962C8B-B14F-4D97-AF65-F5344CB8AC3E}">
        <p14:creationId xmlns:p14="http://schemas.microsoft.com/office/powerpoint/2010/main" val="381180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p:spPr>
        <p:txBody>
          <a:bodyPr/>
          <a:lstStyle/>
          <a:p>
            <a:endParaRPr lang="en-US" altLang="en-US" dirty="0"/>
          </a:p>
        </p:txBody>
      </p:sp>
      <p:sp>
        <p:nvSpPr>
          <p:cNvPr id="87044"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43382" indent="-285044" defTabSz="929632" eaLnBrk="0" hangingPunct="0">
              <a:spcBef>
                <a:spcPct val="30000"/>
              </a:spcBef>
              <a:defRPr sz="1200">
                <a:solidFill>
                  <a:schemeClr val="tx1"/>
                </a:solidFill>
                <a:latin typeface="Times New Roman" pitchFamily="18" charset="0"/>
              </a:defRPr>
            </a:lvl2pPr>
            <a:lvl3pPr marL="1143415" indent="-228360" defTabSz="929632" eaLnBrk="0" hangingPunct="0">
              <a:spcBef>
                <a:spcPct val="30000"/>
              </a:spcBef>
              <a:defRPr sz="1200">
                <a:solidFill>
                  <a:schemeClr val="tx1"/>
                </a:solidFill>
                <a:latin typeface="Times New Roman" pitchFamily="18" charset="0"/>
              </a:defRPr>
            </a:lvl3pPr>
            <a:lvl4pPr marL="1601753" indent="-228360" defTabSz="929632" eaLnBrk="0" hangingPunct="0">
              <a:spcBef>
                <a:spcPct val="30000"/>
              </a:spcBef>
              <a:defRPr sz="1200">
                <a:solidFill>
                  <a:schemeClr val="tx1"/>
                </a:solidFill>
                <a:latin typeface="Times New Roman" pitchFamily="18" charset="0"/>
              </a:defRPr>
            </a:lvl4pPr>
            <a:lvl5pPr marL="2058471" indent="-228360" defTabSz="929632" eaLnBrk="0" hangingPunct="0">
              <a:spcBef>
                <a:spcPct val="30000"/>
              </a:spcBef>
              <a:defRPr sz="1200">
                <a:solidFill>
                  <a:schemeClr val="tx1"/>
                </a:solidFill>
                <a:latin typeface="Times New Roman" pitchFamily="18" charset="0"/>
              </a:defRPr>
            </a:lvl5pPr>
            <a:lvl6pPr marL="2524906" indent="-228360" defTabSz="929632" eaLnBrk="0" fontAlgn="base" hangingPunct="0">
              <a:spcBef>
                <a:spcPct val="30000"/>
              </a:spcBef>
              <a:spcAft>
                <a:spcPct val="0"/>
              </a:spcAft>
              <a:defRPr sz="1200">
                <a:solidFill>
                  <a:schemeClr val="tx1"/>
                </a:solidFill>
                <a:latin typeface="Times New Roman" pitchFamily="18" charset="0"/>
              </a:defRPr>
            </a:lvl6pPr>
            <a:lvl7pPr marL="2991342" indent="-228360" defTabSz="929632" eaLnBrk="0" fontAlgn="base" hangingPunct="0">
              <a:spcBef>
                <a:spcPct val="30000"/>
              </a:spcBef>
              <a:spcAft>
                <a:spcPct val="0"/>
              </a:spcAft>
              <a:defRPr sz="1200">
                <a:solidFill>
                  <a:schemeClr val="tx1"/>
                </a:solidFill>
                <a:latin typeface="Times New Roman" pitchFamily="18" charset="0"/>
              </a:defRPr>
            </a:lvl7pPr>
            <a:lvl8pPr marL="3457777" indent="-228360" defTabSz="929632" eaLnBrk="0" fontAlgn="base" hangingPunct="0">
              <a:spcBef>
                <a:spcPct val="30000"/>
              </a:spcBef>
              <a:spcAft>
                <a:spcPct val="0"/>
              </a:spcAft>
              <a:defRPr sz="1200">
                <a:solidFill>
                  <a:schemeClr val="tx1"/>
                </a:solidFill>
                <a:latin typeface="Times New Roman" pitchFamily="18" charset="0"/>
              </a:defRPr>
            </a:lvl8pPr>
            <a:lvl9pPr marL="3924213" indent="-228360"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9580F9F-A580-4A34-8F1F-F1E48F410196}" type="slidenum">
              <a:rPr lang="en-US" altLang="en-US" smtClean="0"/>
              <a:pPr eaLnBrk="1" hangingPunct="1">
                <a:spcBef>
                  <a:spcPct val="0"/>
                </a:spcBef>
              </a:pPr>
              <a:t>30</a:t>
            </a:fld>
            <a:endParaRPr lang="en-US" altLang="en-US" dirty="0"/>
          </a:p>
        </p:txBody>
      </p:sp>
    </p:spTree>
    <p:extLst>
      <p:ext uri="{BB962C8B-B14F-4D97-AF65-F5344CB8AC3E}">
        <p14:creationId xmlns:p14="http://schemas.microsoft.com/office/powerpoint/2010/main" val="2411026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endParaRPr lang="en-US" altLang="en-US" dirty="0"/>
          </a:p>
        </p:txBody>
      </p:sp>
      <p:sp>
        <p:nvSpPr>
          <p:cNvPr id="88068"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2A50D24-36CC-4EA9-9408-3C9290F7C2FF}" type="slidenum">
              <a:rPr lang="en-US" altLang="en-US" smtClean="0"/>
              <a:pPr eaLnBrk="1" hangingPunct="1">
                <a:spcBef>
                  <a:spcPct val="0"/>
                </a:spcBef>
              </a:pPr>
              <a:t>31</a:t>
            </a:fld>
            <a:endParaRPr lang="en-US" altLang="en-US" dirty="0"/>
          </a:p>
        </p:txBody>
      </p:sp>
    </p:spTree>
    <p:extLst>
      <p:ext uri="{BB962C8B-B14F-4D97-AF65-F5344CB8AC3E}">
        <p14:creationId xmlns:p14="http://schemas.microsoft.com/office/powerpoint/2010/main" val="961688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endParaRPr lang="en-US" altLang="en-US" dirty="0"/>
          </a:p>
        </p:txBody>
      </p:sp>
      <p:sp>
        <p:nvSpPr>
          <p:cNvPr id="89092"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F279071-E624-40FC-85B2-25B5361009D2}" type="slidenum">
              <a:rPr lang="en-US" altLang="en-US" smtClean="0"/>
              <a:pPr eaLnBrk="1" hangingPunct="1">
                <a:spcBef>
                  <a:spcPct val="0"/>
                </a:spcBef>
              </a:pPr>
              <a:t>32</a:t>
            </a:fld>
            <a:endParaRPr lang="en-US" altLang="en-US" dirty="0"/>
          </a:p>
        </p:txBody>
      </p:sp>
    </p:spTree>
    <p:extLst>
      <p:ext uri="{BB962C8B-B14F-4D97-AF65-F5344CB8AC3E}">
        <p14:creationId xmlns:p14="http://schemas.microsoft.com/office/powerpoint/2010/main" val="4072899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dirty="0"/>
          </a:p>
        </p:txBody>
      </p:sp>
      <p:sp>
        <p:nvSpPr>
          <p:cNvPr id="90116"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8299EA8-426B-48D9-8F0F-F7882DDDD7B9}" type="slidenum">
              <a:rPr lang="en-US" altLang="en-US" smtClean="0"/>
              <a:pPr eaLnBrk="1" hangingPunct="1">
                <a:spcBef>
                  <a:spcPct val="0"/>
                </a:spcBef>
              </a:pPr>
              <a:t>33</a:t>
            </a:fld>
            <a:endParaRPr lang="en-US" altLang="en-US" dirty="0"/>
          </a:p>
        </p:txBody>
      </p:sp>
    </p:spTree>
    <p:extLst>
      <p:ext uri="{BB962C8B-B14F-4D97-AF65-F5344CB8AC3E}">
        <p14:creationId xmlns:p14="http://schemas.microsoft.com/office/powerpoint/2010/main" val="625936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endParaRPr lang="en-US" altLang="en-US" dirty="0"/>
          </a:p>
        </p:txBody>
      </p:sp>
      <p:sp>
        <p:nvSpPr>
          <p:cNvPr id="91140"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3AC1251-FEA1-42C8-AE7B-9834871C9903}" type="slidenum">
              <a:rPr lang="en-US" altLang="en-US" smtClean="0"/>
              <a:pPr eaLnBrk="1" hangingPunct="1">
                <a:spcBef>
                  <a:spcPct val="0"/>
                </a:spcBef>
              </a:pPr>
              <a:t>34</a:t>
            </a:fld>
            <a:endParaRPr lang="en-US" altLang="en-US" dirty="0"/>
          </a:p>
        </p:txBody>
      </p:sp>
    </p:spTree>
    <p:extLst>
      <p:ext uri="{BB962C8B-B14F-4D97-AF65-F5344CB8AC3E}">
        <p14:creationId xmlns:p14="http://schemas.microsoft.com/office/powerpoint/2010/main" val="2518461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p:spPr>
        <p:txBody>
          <a:bodyPr/>
          <a:lstStyle/>
          <a:p>
            <a:endParaRPr lang="en-US" altLang="en-US" dirty="0"/>
          </a:p>
        </p:txBody>
      </p:sp>
      <p:sp>
        <p:nvSpPr>
          <p:cNvPr id="92164"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957EDA6-E31B-4D28-84AA-71EA0A22B871}" type="slidenum">
              <a:rPr lang="en-US" altLang="en-US" smtClean="0"/>
              <a:pPr eaLnBrk="1" hangingPunct="1">
                <a:spcBef>
                  <a:spcPct val="0"/>
                </a:spcBef>
              </a:pPr>
              <a:t>35</a:t>
            </a:fld>
            <a:endParaRPr lang="en-US" altLang="en-US" dirty="0"/>
          </a:p>
        </p:txBody>
      </p:sp>
    </p:spTree>
    <p:extLst>
      <p:ext uri="{BB962C8B-B14F-4D97-AF65-F5344CB8AC3E}">
        <p14:creationId xmlns:p14="http://schemas.microsoft.com/office/powerpoint/2010/main" val="254378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7C21FC-405A-4092-A055-0D8A8CFF6F73}" type="slidenum">
              <a:rPr lang="en-US" altLang="en-US" smtClean="0"/>
              <a:pPr>
                <a:defRPr/>
              </a:pPr>
              <a:t>4</a:t>
            </a:fld>
            <a:endParaRPr lang="en-US" altLang="en-US" dirty="0"/>
          </a:p>
        </p:txBody>
      </p:sp>
    </p:spTree>
    <p:extLst>
      <p:ext uri="{BB962C8B-B14F-4D97-AF65-F5344CB8AC3E}">
        <p14:creationId xmlns:p14="http://schemas.microsoft.com/office/powerpoint/2010/main" val="63207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endParaRPr lang="en-US" altLang="en-US" dirty="0"/>
          </a:p>
        </p:txBody>
      </p:sp>
      <p:sp>
        <p:nvSpPr>
          <p:cNvPr id="93188"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D804812-E0EA-47CB-B984-0637E48F799D}" type="slidenum">
              <a:rPr lang="en-US" altLang="en-US" smtClean="0"/>
              <a:pPr eaLnBrk="1" hangingPunct="1">
                <a:spcBef>
                  <a:spcPct val="0"/>
                </a:spcBef>
              </a:pPr>
              <a:t>36</a:t>
            </a:fld>
            <a:endParaRPr lang="en-US" altLang="en-US" dirty="0"/>
          </a:p>
        </p:txBody>
      </p:sp>
    </p:spTree>
    <p:extLst>
      <p:ext uri="{BB962C8B-B14F-4D97-AF65-F5344CB8AC3E}">
        <p14:creationId xmlns:p14="http://schemas.microsoft.com/office/powerpoint/2010/main" val="2698069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dirty="0"/>
          </a:p>
        </p:txBody>
      </p:sp>
      <p:sp>
        <p:nvSpPr>
          <p:cNvPr id="95236"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2768A48-0B53-469C-8A45-E380533746C8}" type="slidenum">
              <a:rPr lang="en-US" altLang="en-US" smtClean="0"/>
              <a:pPr eaLnBrk="1" hangingPunct="1">
                <a:spcBef>
                  <a:spcPct val="0"/>
                </a:spcBef>
              </a:pPr>
              <a:t>38</a:t>
            </a:fld>
            <a:endParaRPr lang="en-US" altLang="en-US" dirty="0"/>
          </a:p>
        </p:txBody>
      </p:sp>
    </p:spTree>
    <p:extLst>
      <p:ext uri="{BB962C8B-B14F-4D97-AF65-F5344CB8AC3E}">
        <p14:creationId xmlns:p14="http://schemas.microsoft.com/office/powerpoint/2010/main" val="2854946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dirty="0"/>
          </a:p>
        </p:txBody>
      </p:sp>
      <p:sp>
        <p:nvSpPr>
          <p:cNvPr id="96260"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4290CA8-EE96-4A6C-8C28-345D7B140590}" type="slidenum">
              <a:rPr lang="en-US" altLang="en-US" smtClean="0"/>
              <a:pPr eaLnBrk="1" hangingPunct="1">
                <a:spcBef>
                  <a:spcPct val="0"/>
                </a:spcBef>
              </a:pPr>
              <a:t>39</a:t>
            </a:fld>
            <a:endParaRPr lang="en-US" altLang="en-US" dirty="0"/>
          </a:p>
        </p:txBody>
      </p:sp>
    </p:spTree>
    <p:extLst>
      <p:ext uri="{BB962C8B-B14F-4D97-AF65-F5344CB8AC3E}">
        <p14:creationId xmlns:p14="http://schemas.microsoft.com/office/powerpoint/2010/main" val="3450424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endParaRPr lang="en-US" altLang="en-US" dirty="0"/>
          </a:p>
        </p:txBody>
      </p:sp>
      <p:sp>
        <p:nvSpPr>
          <p:cNvPr id="97284"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E4DB17-8581-4F02-9CF2-CA71FCB1A4B6}" type="slidenum">
              <a:rPr lang="en-US" altLang="en-US" smtClean="0"/>
              <a:pPr eaLnBrk="1" hangingPunct="1">
                <a:spcBef>
                  <a:spcPct val="0"/>
                </a:spcBef>
              </a:pPr>
              <a:t>40</a:t>
            </a:fld>
            <a:endParaRPr lang="en-US" altLang="en-US" dirty="0"/>
          </a:p>
        </p:txBody>
      </p:sp>
    </p:spTree>
    <p:extLst>
      <p:ext uri="{BB962C8B-B14F-4D97-AF65-F5344CB8AC3E}">
        <p14:creationId xmlns:p14="http://schemas.microsoft.com/office/powerpoint/2010/main" val="2699612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endParaRPr lang="en-US" altLang="en-US" dirty="0"/>
          </a:p>
        </p:txBody>
      </p:sp>
      <p:sp>
        <p:nvSpPr>
          <p:cNvPr id="99332"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89FC589-05B6-4FD0-92F9-BCED73AF78C7}" type="slidenum">
              <a:rPr lang="en-US" altLang="en-US" smtClean="0"/>
              <a:pPr eaLnBrk="1" hangingPunct="1">
                <a:spcBef>
                  <a:spcPct val="0"/>
                </a:spcBef>
              </a:pPr>
              <a:t>41</a:t>
            </a:fld>
            <a:endParaRPr lang="en-US" altLang="en-US" dirty="0"/>
          </a:p>
        </p:txBody>
      </p:sp>
    </p:spTree>
    <p:extLst>
      <p:ext uri="{BB962C8B-B14F-4D97-AF65-F5344CB8AC3E}">
        <p14:creationId xmlns:p14="http://schemas.microsoft.com/office/powerpoint/2010/main" val="2280215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endParaRPr lang="en-US" altLang="en-US" dirty="0"/>
          </a:p>
        </p:txBody>
      </p:sp>
      <p:sp>
        <p:nvSpPr>
          <p:cNvPr id="100356"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D747830-D6E8-44EE-950B-E97A227882BA}" type="slidenum">
              <a:rPr lang="en-US" altLang="en-US" smtClean="0"/>
              <a:pPr eaLnBrk="1" hangingPunct="1">
                <a:spcBef>
                  <a:spcPct val="0"/>
                </a:spcBef>
              </a:pPr>
              <a:t>42</a:t>
            </a:fld>
            <a:endParaRPr lang="en-US" altLang="en-US" dirty="0"/>
          </a:p>
        </p:txBody>
      </p:sp>
    </p:spTree>
    <p:extLst>
      <p:ext uri="{BB962C8B-B14F-4D97-AF65-F5344CB8AC3E}">
        <p14:creationId xmlns:p14="http://schemas.microsoft.com/office/powerpoint/2010/main" val="171173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altLang="en-US" dirty="0"/>
          </a:p>
        </p:txBody>
      </p:sp>
      <p:sp>
        <p:nvSpPr>
          <p:cNvPr id="105476"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DA92AF3-003B-4A64-A349-7283BA1D7DCF}" type="slidenum">
              <a:rPr lang="en-US" altLang="en-US" smtClean="0"/>
              <a:pPr eaLnBrk="1" hangingPunct="1">
                <a:spcBef>
                  <a:spcPct val="0"/>
                </a:spcBef>
              </a:pPr>
              <a:t>44</a:t>
            </a:fld>
            <a:endParaRPr lang="en-US" altLang="en-US" dirty="0"/>
          </a:p>
        </p:txBody>
      </p:sp>
    </p:spTree>
    <p:extLst>
      <p:ext uri="{BB962C8B-B14F-4D97-AF65-F5344CB8AC3E}">
        <p14:creationId xmlns:p14="http://schemas.microsoft.com/office/powerpoint/2010/main" val="3483207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endParaRPr lang="en-US" altLang="en-US" dirty="0"/>
          </a:p>
        </p:txBody>
      </p:sp>
      <p:sp>
        <p:nvSpPr>
          <p:cNvPr id="102404"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363633B-BF37-486A-A37C-31ABDCB199A1}" type="slidenum">
              <a:rPr lang="en-US" altLang="en-US" smtClean="0"/>
              <a:pPr eaLnBrk="1" hangingPunct="1">
                <a:spcBef>
                  <a:spcPct val="0"/>
                </a:spcBef>
              </a:pPr>
              <a:t>45</a:t>
            </a:fld>
            <a:endParaRPr lang="en-US" altLang="en-US" dirty="0"/>
          </a:p>
        </p:txBody>
      </p:sp>
    </p:spTree>
    <p:extLst>
      <p:ext uri="{BB962C8B-B14F-4D97-AF65-F5344CB8AC3E}">
        <p14:creationId xmlns:p14="http://schemas.microsoft.com/office/powerpoint/2010/main" val="1632899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43382" indent="-285044" defTabSz="929632" eaLnBrk="0" hangingPunct="0">
              <a:spcBef>
                <a:spcPct val="30000"/>
              </a:spcBef>
              <a:defRPr sz="1200">
                <a:solidFill>
                  <a:schemeClr val="tx1"/>
                </a:solidFill>
                <a:latin typeface="Times New Roman" pitchFamily="18" charset="0"/>
              </a:defRPr>
            </a:lvl2pPr>
            <a:lvl3pPr marL="1143415" indent="-228360" defTabSz="929632" eaLnBrk="0" hangingPunct="0">
              <a:spcBef>
                <a:spcPct val="30000"/>
              </a:spcBef>
              <a:defRPr sz="1200">
                <a:solidFill>
                  <a:schemeClr val="tx1"/>
                </a:solidFill>
                <a:latin typeface="Times New Roman" pitchFamily="18" charset="0"/>
              </a:defRPr>
            </a:lvl3pPr>
            <a:lvl4pPr marL="1601753" indent="-228360" defTabSz="929632" eaLnBrk="0" hangingPunct="0">
              <a:spcBef>
                <a:spcPct val="30000"/>
              </a:spcBef>
              <a:defRPr sz="1200">
                <a:solidFill>
                  <a:schemeClr val="tx1"/>
                </a:solidFill>
                <a:latin typeface="Times New Roman" pitchFamily="18" charset="0"/>
              </a:defRPr>
            </a:lvl4pPr>
            <a:lvl5pPr marL="2058471" indent="-228360" defTabSz="929632" eaLnBrk="0" hangingPunct="0">
              <a:spcBef>
                <a:spcPct val="30000"/>
              </a:spcBef>
              <a:defRPr sz="1200">
                <a:solidFill>
                  <a:schemeClr val="tx1"/>
                </a:solidFill>
                <a:latin typeface="Times New Roman" pitchFamily="18" charset="0"/>
              </a:defRPr>
            </a:lvl5pPr>
            <a:lvl6pPr marL="2524906" indent="-228360" defTabSz="929632" eaLnBrk="0" fontAlgn="base" hangingPunct="0">
              <a:spcBef>
                <a:spcPct val="30000"/>
              </a:spcBef>
              <a:spcAft>
                <a:spcPct val="0"/>
              </a:spcAft>
              <a:defRPr sz="1200">
                <a:solidFill>
                  <a:schemeClr val="tx1"/>
                </a:solidFill>
                <a:latin typeface="Times New Roman" pitchFamily="18" charset="0"/>
              </a:defRPr>
            </a:lvl6pPr>
            <a:lvl7pPr marL="2991342" indent="-228360" defTabSz="929632" eaLnBrk="0" fontAlgn="base" hangingPunct="0">
              <a:spcBef>
                <a:spcPct val="30000"/>
              </a:spcBef>
              <a:spcAft>
                <a:spcPct val="0"/>
              </a:spcAft>
              <a:defRPr sz="1200">
                <a:solidFill>
                  <a:schemeClr val="tx1"/>
                </a:solidFill>
                <a:latin typeface="Times New Roman" pitchFamily="18" charset="0"/>
              </a:defRPr>
            </a:lvl7pPr>
            <a:lvl8pPr marL="3457777" indent="-228360" defTabSz="929632" eaLnBrk="0" fontAlgn="base" hangingPunct="0">
              <a:spcBef>
                <a:spcPct val="30000"/>
              </a:spcBef>
              <a:spcAft>
                <a:spcPct val="0"/>
              </a:spcAft>
              <a:defRPr sz="1200">
                <a:solidFill>
                  <a:schemeClr val="tx1"/>
                </a:solidFill>
                <a:latin typeface="Times New Roman" pitchFamily="18" charset="0"/>
              </a:defRPr>
            </a:lvl8pPr>
            <a:lvl9pPr marL="3924213" indent="-228360"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78BC71E-B3CC-4019-99DA-A07033C47ECC}" type="slidenum">
              <a:rPr lang="en-US" altLang="en-US" smtClean="0"/>
              <a:pPr eaLnBrk="1" hangingPunct="1">
                <a:spcBef>
                  <a:spcPct val="0"/>
                </a:spcBef>
              </a:pPr>
              <a:t>46</a:t>
            </a:fld>
            <a:endParaRPr lang="en-US" altLang="en-US" dirty="0"/>
          </a:p>
        </p:txBody>
      </p:sp>
      <p:sp>
        <p:nvSpPr>
          <p:cNvPr id="108547" name="Rectangle 2"/>
          <p:cNvSpPr>
            <a:spLocks noGrp="1" noRot="1" noChangeAspect="1" noChangeArrowheads="1" noTextEdit="1"/>
          </p:cNvSpPr>
          <p:nvPr>
            <p:ph type="sldImg"/>
          </p:nvPr>
        </p:nvSpPr>
        <p:spPr>
          <a:xfrm>
            <a:off x="412750" y="703263"/>
            <a:ext cx="6194425" cy="3484562"/>
          </a:xfrm>
          <a:ln/>
        </p:spPr>
      </p:sp>
      <p:sp>
        <p:nvSpPr>
          <p:cNvPr id="108548" name="Rectangle 3"/>
          <p:cNvSpPr>
            <a:spLocks noGrp="1" noChangeArrowheads="1"/>
          </p:cNvSpPr>
          <p:nvPr>
            <p:ph type="body" idx="1"/>
          </p:nvPr>
        </p:nvSpPr>
        <p:spPr>
          <a:xfrm>
            <a:off x="932740" y="4420314"/>
            <a:ext cx="5154445" cy="4182820"/>
          </a:xfrm>
          <a:noFill/>
        </p:spPr>
        <p:txBody>
          <a:bodyPr/>
          <a:lstStyle/>
          <a:p>
            <a:pPr eaLnBrk="1" hangingPunct="1"/>
            <a:endParaRPr lang="en-US" altLang="en-US" dirty="0"/>
          </a:p>
        </p:txBody>
      </p:sp>
    </p:spTree>
    <p:extLst>
      <p:ext uri="{BB962C8B-B14F-4D97-AF65-F5344CB8AC3E}">
        <p14:creationId xmlns:p14="http://schemas.microsoft.com/office/powerpoint/2010/main" val="2077948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endParaRPr lang="en-US" altLang="en-US" dirty="0"/>
          </a:p>
        </p:txBody>
      </p:sp>
      <p:sp>
        <p:nvSpPr>
          <p:cNvPr id="103428"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9DD388C-DC01-4F22-AD70-4F9402384A9F}" type="slidenum">
              <a:rPr lang="en-US" altLang="en-US" smtClean="0"/>
              <a:pPr eaLnBrk="1" hangingPunct="1">
                <a:spcBef>
                  <a:spcPct val="0"/>
                </a:spcBef>
              </a:pPr>
              <a:t>47</a:t>
            </a:fld>
            <a:endParaRPr lang="en-US" altLang="en-US" dirty="0"/>
          </a:p>
        </p:txBody>
      </p:sp>
    </p:spTree>
    <p:extLst>
      <p:ext uri="{BB962C8B-B14F-4D97-AF65-F5344CB8AC3E}">
        <p14:creationId xmlns:p14="http://schemas.microsoft.com/office/powerpoint/2010/main" val="18683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7C21FC-405A-4092-A055-0D8A8CFF6F73}" type="slidenum">
              <a:rPr lang="en-US" altLang="en-US" smtClean="0"/>
              <a:pPr>
                <a:defRPr/>
              </a:pPr>
              <a:t>6</a:t>
            </a:fld>
            <a:endParaRPr lang="en-US" altLang="en-US" dirty="0"/>
          </a:p>
        </p:txBody>
      </p:sp>
    </p:spTree>
    <p:extLst>
      <p:ext uri="{BB962C8B-B14F-4D97-AF65-F5344CB8AC3E}">
        <p14:creationId xmlns:p14="http://schemas.microsoft.com/office/powerpoint/2010/main" val="824359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endParaRPr lang="en-US" altLang="en-US" dirty="0"/>
          </a:p>
        </p:txBody>
      </p:sp>
      <p:sp>
        <p:nvSpPr>
          <p:cNvPr id="104452"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92696E2-4A26-4F02-B789-BBD335194BCD}" type="slidenum">
              <a:rPr lang="en-US" altLang="en-US" smtClean="0"/>
              <a:pPr eaLnBrk="1" hangingPunct="1">
                <a:spcBef>
                  <a:spcPct val="0"/>
                </a:spcBef>
              </a:pPr>
              <a:t>48</a:t>
            </a:fld>
            <a:endParaRPr lang="en-US" altLang="en-US" dirty="0"/>
          </a:p>
        </p:txBody>
      </p:sp>
    </p:spTree>
    <p:extLst>
      <p:ext uri="{BB962C8B-B14F-4D97-AF65-F5344CB8AC3E}">
        <p14:creationId xmlns:p14="http://schemas.microsoft.com/office/powerpoint/2010/main" val="3439668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endParaRPr lang="en-US" altLang="en-US" dirty="0"/>
          </a:p>
        </p:txBody>
      </p:sp>
      <p:sp>
        <p:nvSpPr>
          <p:cNvPr id="106500"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494CE3F-AB92-4159-8A16-B07567015C66}" type="slidenum">
              <a:rPr lang="en-US" altLang="en-US" smtClean="0"/>
              <a:pPr eaLnBrk="1" hangingPunct="1">
                <a:spcBef>
                  <a:spcPct val="0"/>
                </a:spcBef>
              </a:pPr>
              <a:t>49</a:t>
            </a:fld>
            <a:endParaRPr lang="en-US" altLang="en-US" dirty="0"/>
          </a:p>
        </p:txBody>
      </p:sp>
    </p:spTree>
    <p:extLst>
      <p:ext uri="{BB962C8B-B14F-4D97-AF65-F5344CB8AC3E}">
        <p14:creationId xmlns:p14="http://schemas.microsoft.com/office/powerpoint/2010/main" val="1876696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endParaRPr lang="en-US" altLang="en-US" dirty="0"/>
          </a:p>
        </p:txBody>
      </p:sp>
      <p:sp>
        <p:nvSpPr>
          <p:cNvPr id="107524"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A3F963F-5970-4D8A-8980-BCA4F47D47A3}" type="slidenum">
              <a:rPr lang="en-US" altLang="en-US" smtClean="0"/>
              <a:pPr eaLnBrk="1" hangingPunct="1">
                <a:spcBef>
                  <a:spcPct val="0"/>
                </a:spcBef>
              </a:pPr>
              <a:t>50</a:t>
            </a:fld>
            <a:endParaRPr lang="en-US" altLang="en-US" dirty="0"/>
          </a:p>
        </p:txBody>
      </p:sp>
    </p:spTree>
    <p:extLst>
      <p:ext uri="{BB962C8B-B14F-4D97-AF65-F5344CB8AC3E}">
        <p14:creationId xmlns:p14="http://schemas.microsoft.com/office/powerpoint/2010/main" val="3602708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endParaRPr lang="en-US" altLang="en-US" dirty="0"/>
          </a:p>
        </p:txBody>
      </p:sp>
      <p:sp>
        <p:nvSpPr>
          <p:cNvPr id="111620"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4F426E2-6A4F-450A-A378-D25B465CB5F4}" type="slidenum">
              <a:rPr lang="en-US" altLang="en-US" smtClean="0"/>
              <a:pPr eaLnBrk="1" hangingPunct="1">
                <a:spcBef>
                  <a:spcPct val="0"/>
                </a:spcBef>
              </a:pPr>
              <a:t>51</a:t>
            </a:fld>
            <a:endParaRPr lang="en-US" altLang="en-US" dirty="0"/>
          </a:p>
        </p:txBody>
      </p:sp>
    </p:spTree>
    <p:extLst>
      <p:ext uri="{BB962C8B-B14F-4D97-AF65-F5344CB8AC3E}">
        <p14:creationId xmlns:p14="http://schemas.microsoft.com/office/powerpoint/2010/main" val="16218404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dirty="0"/>
          </a:p>
        </p:txBody>
      </p:sp>
      <p:sp>
        <p:nvSpPr>
          <p:cNvPr id="112644"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85279CF-E03F-4B30-B832-CCFEDF32652F}" type="slidenum">
              <a:rPr lang="en-US" altLang="en-US" smtClean="0"/>
              <a:pPr eaLnBrk="1" hangingPunct="1">
                <a:spcBef>
                  <a:spcPct val="0"/>
                </a:spcBef>
              </a:pPr>
              <a:t>52</a:t>
            </a:fld>
            <a:endParaRPr lang="en-US" altLang="en-US" dirty="0"/>
          </a:p>
        </p:txBody>
      </p:sp>
    </p:spTree>
    <p:extLst>
      <p:ext uri="{BB962C8B-B14F-4D97-AF65-F5344CB8AC3E}">
        <p14:creationId xmlns:p14="http://schemas.microsoft.com/office/powerpoint/2010/main" val="439728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endParaRPr lang="en-US" altLang="en-US" dirty="0"/>
          </a:p>
        </p:txBody>
      </p:sp>
      <p:sp>
        <p:nvSpPr>
          <p:cNvPr id="113668"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9B34B65-6D1A-4BE4-9F81-1A1DA0541960}" type="slidenum">
              <a:rPr lang="en-US" altLang="en-US" smtClean="0"/>
              <a:pPr eaLnBrk="1" hangingPunct="1">
                <a:spcBef>
                  <a:spcPct val="0"/>
                </a:spcBef>
              </a:pPr>
              <a:t>53</a:t>
            </a:fld>
            <a:endParaRPr lang="en-US" altLang="en-US" dirty="0"/>
          </a:p>
        </p:txBody>
      </p:sp>
    </p:spTree>
    <p:extLst>
      <p:ext uri="{BB962C8B-B14F-4D97-AF65-F5344CB8AC3E}">
        <p14:creationId xmlns:p14="http://schemas.microsoft.com/office/powerpoint/2010/main" val="2204931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endParaRPr lang="en-US" altLang="en-US" dirty="0"/>
          </a:p>
        </p:txBody>
      </p:sp>
      <p:sp>
        <p:nvSpPr>
          <p:cNvPr id="115716"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00B439B-330B-4D1C-826D-CD0732CAADCC}" type="slidenum">
              <a:rPr lang="en-US" altLang="en-US" smtClean="0"/>
              <a:pPr eaLnBrk="1" hangingPunct="1">
                <a:spcBef>
                  <a:spcPct val="0"/>
                </a:spcBef>
              </a:pPr>
              <a:t>54</a:t>
            </a:fld>
            <a:endParaRPr lang="en-US" altLang="en-US" dirty="0"/>
          </a:p>
        </p:txBody>
      </p:sp>
    </p:spTree>
    <p:extLst>
      <p:ext uri="{BB962C8B-B14F-4D97-AF65-F5344CB8AC3E}">
        <p14:creationId xmlns:p14="http://schemas.microsoft.com/office/powerpoint/2010/main" val="2479825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endParaRPr lang="en-US" altLang="en-US" dirty="0"/>
          </a:p>
        </p:txBody>
      </p:sp>
      <p:sp>
        <p:nvSpPr>
          <p:cNvPr id="117764"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6C0646B-E6C6-4ECB-9D42-29C7BFEDF09C}" type="slidenum">
              <a:rPr lang="en-US" altLang="en-US" smtClean="0"/>
              <a:pPr eaLnBrk="1" hangingPunct="1">
                <a:spcBef>
                  <a:spcPct val="0"/>
                </a:spcBef>
              </a:pPr>
              <a:t>55</a:t>
            </a:fld>
            <a:endParaRPr lang="en-US" altLang="en-US" dirty="0"/>
          </a:p>
        </p:txBody>
      </p:sp>
    </p:spTree>
    <p:extLst>
      <p:ext uri="{BB962C8B-B14F-4D97-AF65-F5344CB8AC3E}">
        <p14:creationId xmlns:p14="http://schemas.microsoft.com/office/powerpoint/2010/main" val="2882933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56</a:t>
            </a:fld>
            <a:endParaRPr lang="en-US" dirty="0"/>
          </a:p>
        </p:txBody>
      </p:sp>
    </p:spTree>
    <p:extLst>
      <p:ext uri="{BB962C8B-B14F-4D97-AF65-F5344CB8AC3E}">
        <p14:creationId xmlns:p14="http://schemas.microsoft.com/office/powerpoint/2010/main" val="8654918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57</a:t>
            </a:fld>
            <a:endParaRPr lang="en-US" dirty="0"/>
          </a:p>
        </p:txBody>
      </p:sp>
    </p:spTree>
    <p:extLst>
      <p:ext uri="{BB962C8B-B14F-4D97-AF65-F5344CB8AC3E}">
        <p14:creationId xmlns:p14="http://schemas.microsoft.com/office/powerpoint/2010/main" val="306089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A6A421-FD84-47BE-8F03-B443B8D099AC}" type="slidenum">
              <a:rPr lang="en-US" smtClean="0"/>
              <a:t>7</a:t>
            </a:fld>
            <a:endParaRPr lang="en-US" dirty="0"/>
          </a:p>
        </p:txBody>
      </p:sp>
    </p:spTree>
    <p:extLst>
      <p:ext uri="{BB962C8B-B14F-4D97-AF65-F5344CB8AC3E}">
        <p14:creationId xmlns:p14="http://schemas.microsoft.com/office/powerpoint/2010/main" val="3658489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58</a:t>
            </a:fld>
            <a:endParaRPr lang="en-US" dirty="0"/>
          </a:p>
        </p:txBody>
      </p:sp>
    </p:spTree>
    <p:extLst>
      <p:ext uri="{BB962C8B-B14F-4D97-AF65-F5344CB8AC3E}">
        <p14:creationId xmlns:p14="http://schemas.microsoft.com/office/powerpoint/2010/main" val="1650472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59</a:t>
            </a:fld>
            <a:endParaRPr lang="en-US" dirty="0"/>
          </a:p>
        </p:txBody>
      </p:sp>
    </p:spTree>
    <p:extLst>
      <p:ext uri="{BB962C8B-B14F-4D97-AF65-F5344CB8AC3E}">
        <p14:creationId xmlns:p14="http://schemas.microsoft.com/office/powerpoint/2010/main" val="3617371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60</a:t>
            </a:fld>
            <a:endParaRPr lang="en-US" dirty="0"/>
          </a:p>
        </p:txBody>
      </p:sp>
    </p:spTree>
    <p:extLst>
      <p:ext uri="{BB962C8B-B14F-4D97-AF65-F5344CB8AC3E}">
        <p14:creationId xmlns:p14="http://schemas.microsoft.com/office/powerpoint/2010/main" val="2791144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defRPr/>
            </a:pP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fld id="{B4A6A421-FD84-47BE-8F03-B443B8D099AC}" type="slidenum">
              <a:rPr lang="en-US" smtClean="0"/>
              <a:t>61</a:t>
            </a:fld>
            <a:endParaRPr lang="en-US" dirty="0"/>
          </a:p>
        </p:txBody>
      </p:sp>
    </p:spTree>
    <p:extLst>
      <p:ext uri="{BB962C8B-B14F-4D97-AF65-F5344CB8AC3E}">
        <p14:creationId xmlns:p14="http://schemas.microsoft.com/office/powerpoint/2010/main" val="36284423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62</a:t>
            </a:fld>
            <a:endParaRPr lang="en-US" dirty="0"/>
          </a:p>
        </p:txBody>
      </p:sp>
    </p:spTree>
    <p:extLst>
      <p:ext uri="{BB962C8B-B14F-4D97-AF65-F5344CB8AC3E}">
        <p14:creationId xmlns:p14="http://schemas.microsoft.com/office/powerpoint/2010/main" val="346226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63</a:t>
            </a:fld>
            <a:endParaRPr lang="en-US" dirty="0"/>
          </a:p>
        </p:txBody>
      </p:sp>
    </p:spTree>
    <p:extLst>
      <p:ext uri="{BB962C8B-B14F-4D97-AF65-F5344CB8AC3E}">
        <p14:creationId xmlns:p14="http://schemas.microsoft.com/office/powerpoint/2010/main" val="16679909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64</a:t>
            </a:fld>
            <a:endParaRPr lang="en-US" dirty="0"/>
          </a:p>
        </p:txBody>
      </p:sp>
    </p:spTree>
    <p:extLst>
      <p:ext uri="{BB962C8B-B14F-4D97-AF65-F5344CB8AC3E}">
        <p14:creationId xmlns:p14="http://schemas.microsoft.com/office/powerpoint/2010/main" val="36988624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fld id="{B4A6A421-FD84-47BE-8F03-B443B8D099AC}" type="slidenum">
              <a:rPr lang="en-US" smtClean="0"/>
              <a:t>65</a:t>
            </a:fld>
            <a:endParaRPr lang="en-US" dirty="0"/>
          </a:p>
        </p:txBody>
      </p:sp>
    </p:spTree>
    <p:extLst>
      <p:ext uri="{BB962C8B-B14F-4D97-AF65-F5344CB8AC3E}">
        <p14:creationId xmlns:p14="http://schemas.microsoft.com/office/powerpoint/2010/main" val="1658073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fld id="{B4A6A421-FD84-47BE-8F03-B443B8D099AC}" type="slidenum">
              <a:rPr lang="en-US" smtClean="0"/>
              <a:t>66</a:t>
            </a:fld>
            <a:endParaRPr lang="en-US" dirty="0"/>
          </a:p>
        </p:txBody>
      </p:sp>
    </p:spTree>
    <p:extLst>
      <p:ext uri="{BB962C8B-B14F-4D97-AF65-F5344CB8AC3E}">
        <p14:creationId xmlns:p14="http://schemas.microsoft.com/office/powerpoint/2010/main" val="9862776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fld id="{B4A6A421-FD84-47BE-8F03-B443B8D099AC}" type="slidenum">
              <a:rPr lang="en-US" smtClean="0"/>
              <a:t>67</a:t>
            </a:fld>
            <a:endParaRPr lang="en-US" dirty="0"/>
          </a:p>
        </p:txBody>
      </p:sp>
    </p:spTree>
    <p:extLst>
      <p:ext uri="{BB962C8B-B14F-4D97-AF65-F5344CB8AC3E}">
        <p14:creationId xmlns:p14="http://schemas.microsoft.com/office/powerpoint/2010/main" val="71730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Times New Roman" pitchFamily="18" charset="0"/>
              </a:defRPr>
            </a:lvl1pPr>
            <a:lvl2pPr marL="746516" indent="-287122" algn="l" eaLnBrk="0" hangingPunct="0">
              <a:spcBef>
                <a:spcPct val="30000"/>
              </a:spcBef>
              <a:defRPr sz="1200">
                <a:solidFill>
                  <a:schemeClr val="tx1"/>
                </a:solidFill>
                <a:latin typeface="Times New Roman" pitchFamily="18" charset="0"/>
              </a:defRPr>
            </a:lvl2pPr>
            <a:lvl3pPr marL="1148486" indent="-229697" algn="l" eaLnBrk="0" hangingPunct="0">
              <a:spcBef>
                <a:spcPct val="30000"/>
              </a:spcBef>
              <a:defRPr sz="1200">
                <a:solidFill>
                  <a:schemeClr val="tx1"/>
                </a:solidFill>
                <a:latin typeface="Times New Roman" pitchFamily="18" charset="0"/>
              </a:defRPr>
            </a:lvl3pPr>
            <a:lvl4pPr marL="1607881" indent="-229697" algn="l" eaLnBrk="0" hangingPunct="0">
              <a:spcBef>
                <a:spcPct val="30000"/>
              </a:spcBef>
              <a:defRPr sz="1200">
                <a:solidFill>
                  <a:schemeClr val="tx1"/>
                </a:solidFill>
                <a:latin typeface="Times New Roman" pitchFamily="18" charset="0"/>
              </a:defRPr>
            </a:lvl4pPr>
            <a:lvl5pPr marL="2067276" indent="-229697" algn="l" eaLnBrk="0" hangingPunct="0">
              <a:spcBef>
                <a:spcPct val="30000"/>
              </a:spcBef>
              <a:defRPr sz="1200">
                <a:solidFill>
                  <a:schemeClr val="tx1"/>
                </a:solidFill>
                <a:latin typeface="Times New Roman" pitchFamily="18" charset="0"/>
              </a:defRPr>
            </a:lvl5pPr>
            <a:lvl6pPr marL="2526670" indent="-229697" eaLnBrk="0" fontAlgn="base" hangingPunct="0">
              <a:spcBef>
                <a:spcPct val="30000"/>
              </a:spcBef>
              <a:spcAft>
                <a:spcPct val="0"/>
              </a:spcAft>
              <a:defRPr sz="1200">
                <a:solidFill>
                  <a:schemeClr val="tx1"/>
                </a:solidFill>
                <a:latin typeface="Times New Roman" pitchFamily="18" charset="0"/>
              </a:defRPr>
            </a:lvl6pPr>
            <a:lvl7pPr marL="2986065" indent="-229697" eaLnBrk="0" fontAlgn="base" hangingPunct="0">
              <a:spcBef>
                <a:spcPct val="30000"/>
              </a:spcBef>
              <a:spcAft>
                <a:spcPct val="0"/>
              </a:spcAft>
              <a:defRPr sz="1200">
                <a:solidFill>
                  <a:schemeClr val="tx1"/>
                </a:solidFill>
                <a:latin typeface="Times New Roman" pitchFamily="18" charset="0"/>
              </a:defRPr>
            </a:lvl7pPr>
            <a:lvl8pPr marL="3445459" indent="-229697" eaLnBrk="0" fontAlgn="base" hangingPunct="0">
              <a:spcBef>
                <a:spcPct val="30000"/>
              </a:spcBef>
              <a:spcAft>
                <a:spcPct val="0"/>
              </a:spcAft>
              <a:defRPr sz="1200">
                <a:solidFill>
                  <a:schemeClr val="tx1"/>
                </a:solidFill>
                <a:latin typeface="Times New Roman" pitchFamily="18" charset="0"/>
              </a:defRPr>
            </a:lvl8pPr>
            <a:lvl9pPr marL="3904854" indent="-229697"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60DD2A98-5B71-43A8-A5E0-E2BB69B091C8}" type="slidenum">
              <a:rPr lang="en-US" altLang="en-US" smtClean="0"/>
              <a:pPr algn="r" eaLnBrk="1" hangingPunct="1">
                <a:spcBef>
                  <a:spcPct val="0"/>
                </a:spcBef>
              </a:pPr>
              <a:t>8</a:t>
            </a:fld>
            <a:endParaRPr lang="en-US" altLang="en-US" dirty="0"/>
          </a:p>
        </p:txBody>
      </p:sp>
      <p:sp>
        <p:nvSpPr>
          <p:cNvPr id="53251" name="Rectangle 2"/>
          <p:cNvSpPr>
            <a:spLocks noGrp="1" noRot="1" noChangeAspect="1" noChangeArrowheads="1" noTextEdit="1"/>
          </p:cNvSpPr>
          <p:nvPr>
            <p:ph type="sldImg"/>
          </p:nvPr>
        </p:nvSpPr>
        <p:spPr>
          <a:xfrm>
            <a:off x="407988" y="696913"/>
            <a:ext cx="6207125" cy="3492500"/>
          </a:xfrm>
          <a:ln/>
        </p:spPr>
      </p:sp>
      <p:sp>
        <p:nvSpPr>
          <p:cNvPr id="53252" name="Rectangle 3"/>
          <p:cNvSpPr>
            <a:spLocks noGrp="1" noChangeArrowheads="1"/>
          </p:cNvSpPr>
          <p:nvPr>
            <p:ph type="body" idx="1"/>
          </p:nvPr>
        </p:nvSpPr>
        <p:spPr>
          <a:xfrm>
            <a:off x="934719" y="4421035"/>
            <a:ext cx="5150488" cy="4187506"/>
          </a:xfrm>
          <a:noFill/>
        </p:spPr>
        <p:txBody>
          <a:bodyPr/>
          <a:lstStyle/>
          <a:p>
            <a:pPr eaLnBrk="1" hangingPunct="1"/>
            <a:endParaRPr lang="en-US" altLang="en-US" dirty="0"/>
          </a:p>
        </p:txBody>
      </p:sp>
    </p:spTree>
    <p:extLst>
      <p:ext uri="{BB962C8B-B14F-4D97-AF65-F5344CB8AC3E}">
        <p14:creationId xmlns:p14="http://schemas.microsoft.com/office/powerpoint/2010/main" val="551770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68</a:t>
            </a:fld>
            <a:endParaRPr lang="en-US" dirty="0"/>
          </a:p>
        </p:txBody>
      </p:sp>
    </p:spTree>
    <p:extLst>
      <p:ext uri="{BB962C8B-B14F-4D97-AF65-F5344CB8AC3E}">
        <p14:creationId xmlns:p14="http://schemas.microsoft.com/office/powerpoint/2010/main" val="3659200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69</a:t>
            </a:fld>
            <a:endParaRPr lang="en-US" dirty="0"/>
          </a:p>
        </p:txBody>
      </p:sp>
    </p:spTree>
    <p:extLst>
      <p:ext uri="{BB962C8B-B14F-4D97-AF65-F5344CB8AC3E}">
        <p14:creationId xmlns:p14="http://schemas.microsoft.com/office/powerpoint/2010/main" val="496249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70</a:t>
            </a:fld>
            <a:endParaRPr lang="en-US" dirty="0"/>
          </a:p>
        </p:txBody>
      </p:sp>
    </p:spTree>
    <p:extLst>
      <p:ext uri="{BB962C8B-B14F-4D97-AF65-F5344CB8AC3E}">
        <p14:creationId xmlns:p14="http://schemas.microsoft.com/office/powerpoint/2010/main" val="16926985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defRPr/>
            </a:pPr>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fld id="{B4A6A421-FD84-47BE-8F03-B443B8D099AC}" type="slidenum">
              <a:rPr lang="en-US" smtClean="0"/>
              <a:t>71</a:t>
            </a:fld>
            <a:endParaRPr lang="en-US" dirty="0"/>
          </a:p>
        </p:txBody>
      </p:sp>
    </p:spTree>
    <p:extLst>
      <p:ext uri="{BB962C8B-B14F-4D97-AF65-F5344CB8AC3E}">
        <p14:creationId xmlns:p14="http://schemas.microsoft.com/office/powerpoint/2010/main" val="321801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72</a:t>
            </a:fld>
            <a:endParaRPr lang="en-US" dirty="0"/>
          </a:p>
        </p:txBody>
      </p:sp>
    </p:spTree>
    <p:extLst>
      <p:ext uri="{BB962C8B-B14F-4D97-AF65-F5344CB8AC3E}">
        <p14:creationId xmlns:p14="http://schemas.microsoft.com/office/powerpoint/2010/main" val="30611987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solidFill>
                <a:srgbClr val="000000"/>
              </a:solidFill>
            </a:endParaRPr>
          </a:p>
        </p:txBody>
      </p:sp>
      <p:sp>
        <p:nvSpPr>
          <p:cNvPr id="4" name="Slide Number Placeholder 3"/>
          <p:cNvSpPr>
            <a:spLocks noGrp="1"/>
          </p:cNvSpPr>
          <p:nvPr>
            <p:ph type="sldNum" sz="quarter" idx="10"/>
          </p:nvPr>
        </p:nvSpPr>
        <p:spPr/>
        <p:txBody>
          <a:bodyPr/>
          <a:lstStyle/>
          <a:p>
            <a:fld id="{B4A6A421-FD84-47BE-8F03-B443B8D099AC}" type="slidenum">
              <a:rPr lang="en-US" smtClean="0"/>
              <a:t>73</a:t>
            </a:fld>
            <a:endParaRPr lang="en-US" dirty="0"/>
          </a:p>
        </p:txBody>
      </p:sp>
    </p:spTree>
    <p:extLst>
      <p:ext uri="{BB962C8B-B14F-4D97-AF65-F5344CB8AC3E}">
        <p14:creationId xmlns:p14="http://schemas.microsoft.com/office/powerpoint/2010/main" val="40856147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t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74</a:t>
            </a:fld>
            <a:endParaRPr lang="en-US" dirty="0"/>
          </a:p>
        </p:txBody>
      </p:sp>
    </p:spTree>
    <p:extLst>
      <p:ext uri="{BB962C8B-B14F-4D97-AF65-F5344CB8AC3E}">
        <p14:creationId xmlns:p14="http://schemas.microsoft.com/office/powerpoint/2010/main" val="2849546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75</a:t>
            </a:fld>
            <a:endParaRPr lang="en-US" dirty="0"/>
          </a:p>
        </p:txBody>
      </p:sp>
    </p:spTree>
    <p:extLst>
      <p:ext uri="{BB962C8B-B14F-4D97-AF65-F5344CB8AC3E}">
        <p14:creationId xmlns:p14="http://schemas.microsoft.com/office/powerpoint/2010/main" val="16229841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76</a:t>
            </a:fld>
            <a:endParaRPr lang="en-US" dirty="0"/>
          </a:p>
        </p:txBody>
      </p:sp>
    </p:spTree>
    <p:extLst>
      <p:ext uri="{BB962C8B-B14F-4D97-AF65-F5344CB8AC3E}">
        <p14:creationId xmlns:p14="http://schemas.microsoft.com/office/powerpoint/2010/main" val="21502692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77</a:t>
            </a:fld>
            <a:endParaRPr lang="en-US" dirty="0"/>
          </a:p>
        </p:txBody>
      </p:sp>
    </p:spTree>
    <p:extLst>
      <p:ext uri="{BB962C8B-B14F-4D97-AF65-F5344CB8AC3E}">
        <p14:creationId xmlns:p14="http://schemas.microsoft.com/office/powerpoint/2010/main" val="411583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7C21FC-405A-4092-A055-0D8A8CFF6F73}" type="slidenum">
              <a:rPr lang="en-US" altLang="en-US" smtClean="0"/>
              <a:pPr>
                <a:defRPr/>
              </a:pPr>
              <a:t>9</a:t>
            </a:fld>
            <a:endParaRPr lang="en-US" altLang="en-US" dirty="0"/>
          </a:p>
        </p:txBody>
      </p:sp>
    </p:spTree>
    <p:extLst>
      <p:ext uri="{BB962C8B-B14F-4D97-AF65-F5344CB8AC3E}">
        <p14:creationId xmlns:p14="http://schemas.microsoft.com/office/powerpoint/2010/main" val="32753410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78</a:t>
            </a:fld>
            <a:endParaRPr lang="en-US" dirty="0"/>
          </a:p>
        </p:txBody>
      </p:sp>
    </p:spTree>
    <p:extLst>
      <p:ext uri="{BB962C8B-B14F-4D97-AF65-F5344CB8AC3E}">
        <p14:creationId xmlns:p14="http://schemas.microsoft.com/office/powerpoint/2010/main" val="26814660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4A6A421-FD84-47BE-8F03-B443B8D099AC}" type="slidenum">
              <a:rPr lang="en-US" smtClean="0"/>
              <a:t>79</a:t>
            </a:fld>
            <a:endParaRPr lang="en-US" dirty="0"/>
          </a:p>
        </p:txBody>
      </p:sp>
    </p:spTree>
    <p:extLst>
      <p:ext uri="{BB962C8B-B14F-4D97-AF65-F5344CB8AC3E}">
        <p14:creationId xmlns:p14="http://schemas.microsoft.com/office/powerpoint/2010/main" val="35840450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80</a:t>
            </a:fld>
            <a:endParaRPr lang="en-US" dirty="0"/>
          </a:p>
        </p:txBody>
      </p:sp>
    </p:spTree>
    <p:extLst>
      <p:ext uri="{BB962C8B-B14F-4D97-AF65-F5344CB8AC3E}">
        <p14:creationId xmlns:p14="http://schemas.microsoft.com/office/powerpoint/2010/main" val="33036521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81</a:t>
            </a:fld>
            <a:endParaRPr lang="en-US" dirty="0"/>
          </a:p>
        </p:txBody>
      </p:sp>
    </p:spTree>
    <p:extLst>
      <p:ext uri="{BB962C8B-B14F-4D97-AF65-F5344CB8AC3E}">
        <p14:creationId xmlns:p14="http://schemas.microsoft.com/office/powerpoint/2010/main" val="40140740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82</a:t>
            </a:fld>
            <a:endParaRPr lang="en-US" dirty="0"/>
          </a:p>
        </p:txBody>
      </p:sp>
    </p:spTree>
    <p:extLst>
      <p:ext uri="{BB962C8B-B14F-4D97-AF65-F5344CB8AC3E}">
        <p14:creationId xmlns:p14="http://schemas.microsoft.com/office/powerpoint/2010/main" val="19540151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83</a:t>
            </a:fld>
            <a:endParaRPr lang="en-US" dirty="0"/>
          </a:p>
        </p:txBody>
      </p:sp>
    </p:spTree>
    <p:extLst>
      <p:ext uri="{BB962C8B-B14F-4D97-AF65-F5344CB8AC3E}">
        <p14:creationId xmlns:p14="http://schemas.microsoft.com/office/powerpoint/2010/main" val="36585829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84</a:t>
            </a:fld>
            <a:endParaRPr lang="en-US" dirty="0"/>
          </a:p>
        </p:txBody>
      </p:sp>
    </p:spTree>
    <p:extLst>
      <p:ext uri="{BB962C8B-B14F-4D97-AF65-F5344CB8AC3E}">
        <p14:creationId xmlns:p14="http://schemas.microsoft.com/office/powerpoint/2010/main" val="3963546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85</a:t>
            </a:fld>
            <a:endParaRPr lang="en-US" dirty="0"/>
          </a:p>
        </p:txBody>
      </p:sp>
    </p:spTree>
    <p:extLst>
      <p:ext uri="{BB962C8B-B14F-4D97-AF65-F5344CB8AC3E}">
        <p14:creationId xmlns:p14="http://schemas.microsoft.com/office/powerpoint/2010/main" val="177747722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86</a:t>
            </a:fld>
            <a:endParaRPr lang="en-US" dirty="0"/>
          </a:p>
        </p:txBody>
      </p:sp>
    </p:spTree>
    <p:extLst>
      <p:ext uri="{BB962C8B-B14F-4D97-AF65-F5344CB8AC3E}">
        <p14:creationId xmlns:p14="http://schemas.microsoft.com/office/powerpoint/2010/main" val="23531855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87</a:t>
            </a:fld>
            <a:endParaRPr lang="en-US" dirty="0"/>
          </a:p>
        </p:txBody>
      </p:sp>
    </p:spTree>
    <p:extLst>
      <p:ext uri="{BB962C8B-B14F-4D97-AF65-F5344CB8AC3E}">
        <p14:creationId xmlns:p14="http://schemas.microsoft.com/office/powerpoint/2010/main" val="299582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7C21FC-405A-4092-A055-0D8A8CFF6F73}" type="slidenum">
              <a:rPr lang="en-US" altLang="en-US" smtClean="0"/>
              <a:pPr>
                <a:defRPr/>
              </a:pPr>
              <a:t>22</a:t>
            </a:fld>
            <a:endParaRPr lang="en-US" altLang="en-US" dirty="0"/>
          </a:p>
        </p:txBody>
      </p:sp>
    </p:spTree>
    <p:extLst>
      <p:ext uri="{BB962C8B-B14F-4D97-AF65-F5344CB8AC3E}">
        <p14:creationId xmlns:p14="http://schemas.microsoft.com/office/powerpoint/2010/main" val="23585332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6A421-FD84-47BE-8F03-B443B8D099AC}" type="slidenum">
              <a:rPr lang="en-US" smtClean="0"/>
              <a:t>90</a:t>
            </a:fld>
            <a:endParaRPr lang="en-US" dirty="0"/>
          </a:p>
        </p:txBody>
      </p:sp>
    </p:spTree>
    <p:extLst>
      <p:ext uri="{BB962C8B-B14F-4D97-AF65-F5344CB8AC3E}">
        <p14:creationId xmlns:p14="http://schemas.microsoft.com/office/powerpoint/2010/main" val="608984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endParaRPr lang="en-US" altLang="en-US" dirty="0"/>
          </a:p>
        </p:txBody>
      </p:sp>
      <p:sp>
        <p:nvSpPr>
          <p:cNvPr id="84996"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9CDBC07-2DF8-430D-B31B-9440BD4E3952}" type="slidenum">
              <a:rPr lang="en-US" altLang="en-US" smtClean="0"/>
              <a:pPr eaLnBrk="1" hangingPunct="1">
                <a:spcBef>
                  <a:spcPct val="0"/>
                </a:spcBef>
              </a:pPr>
              <a:t>24</a:t>
            </a:fld>
            <a:endParaRPr lang="en-US" altLang="en-US" dirty="0"/>
          </a:p>
        </p:txBody>
      </p:sp>
    </p:spTree>
    <p:extLst>
      <p:ext uri="{BB962C8B-B14F-4D97-AF65-F5344CB8AC3E}">
        <p14:creationId xmlns:p14="http://schemas.microsoft.com/office/powerpoint/2010/main" val="353567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altLang="en-US" dirty="0"/>
          </a:p>
        </p:txBody>
      </p:sp>
      <p:sp>
        <p:nvSpPr>
          <p:cNvPr id="79876" name="Slide Number Placeholder 3"/>
          <p:cNvSpPr>
            <a:spLocks noGrp="1"/>
          </p:cNvSpPr>
          <p:nvPr>
            <p:ph type="sldNum" sz="quarter" idx="5"/>
          </p:nvPr>
        </p:nvSpPr>
        <p:spPr>
          <a:noFill/>
        </p:spPr>
        <p:txBody>
          <a:bodyPr/>
          <a:lstStyle>
            <a:lvl1pPr defTabSz="929632" eaLnBrk="0" hangingPunct="0">
              <a:spcBef>
                <a:spcPct val="30000"/>
              </a:spcBef>
              <a:defRPr sz="1200">
                <a:solidFill>
                  <a:schemeClr val="tx1"/>
                </a:solidFill>
                <a:latin typeface="Times New Roman" pitchFamily="18" charset="0"/>
              </a:defRPr>
            </a:lvl1pPr>
            <a:lvl2pPr marL="757958" indent="-291522" defTabSz="929632" eaLnBrk="0" hangingPunct="0">
              <a:spcBef>
                <a:spcPct val="30000"/>
              </a:spcBef>
              <a:defRPr sz="1200">
                <a:solidFill>
                  <a:schemeClr val="tx1"/>
                </a:solidFill>
                <a:latin typeface="Times New Roman" pitchFamily="18" charset="0"/>
              </a:defRPr>
            </a:lvl2pPr>
            <a:lvl3pPr marL="1166089" indent="-233218" defTabSz="929632" eaLnBrk="0" hangingPunct="0">
              <a:spcBef>
                <a:spcPct val="30000"/>
              </a:spcBef>
              <a:defRPr sz="1200">
                <a:solidFill>
                  <a:schemeClr val="tx1"/>
                </a:solidFill>
                <a:latin typeface="Times New Roman" pitchFamily="18" charset="0"/>
              </a:defRPr>
            </a:lvl3pPr>
            <a:lvl4pPr marL="1632524" indent="-233218" defTabSz="929632" eaLnBrk="0" hangingPunct="0">
              <a:spcBef>
                <a:spcPct val="30000"/>
              </a:spcBef>
              <a:defRPr sz="1200">
                <a:solidFill>
                  <a:schemeClr val="tx1"/>
                </a:solidFill>
                <a:latin typeface="Times New Roman" pitchFamily="18" charset="0"/>
              </a:defRPr>
            </a:lvl4pPr>
            <a:lvl5pPr marL="2098959" indent="-233218" defTabSz="929632" eaLnBrk="0" hangingPunct="0">
              <a:spcBef>
                <a:spcPct val="30000"/>
              </a:spcBef>
              <a:defRPr sz="1200">
                <a:solidFill>
                  <a:schemeClr val="tx1"/>
                </a:solidFill>
                <a:latin typeface="Times New Roman" pitchFamily="18" charset="0"/>
              </a:defRPr>
            </a:lvl5pPr>
            <a:lvl6pPr marL="2565395" indent="-233218" defTabSz="929632" eaLnBrk="0" fontAlgn="base" hangingPunct="0">
              <a:spcBef>
                <a:spcPct val="30000"/>
              </a:spcBef>
              <a:spcAft>
                <a:spcPct val="0"/>
              </a:spcAft>
              <a:defRPr sz="1200">
                <a:solidFill>
                  <a:schemeClr val="tx1"/>
                </a:solidFill>
                <a:latin typeface="Times New Roman" pitchFamily="18" charset="0"/>
              </a:defRPr>
            </a:lvl6pPr>
            <a:lvl7pPr marL="3031830" indent="-233218" defTabSz="929632" eaLnBrk="0" fontAlgn="base" hangingPunct="0">
              <a:spcBef>
                <a:spcPct val="30000"/>
              </a:spcBef>
              <a:spcAft>
                <a:spcPct val="0"/>
              </a:spcAft>
              <a:defRPr sz="1200">
                <a:solidFill>
                  <a:schemeClr val="tx1"/>
                </a:solidFill>
                <a:latin typeface="Times New Roman" pitchFamily="18" charset="0"/>
              </a:defRPr>
            </a:lvl7pPr>
            <a:lvl8pPr marL="3498266" indent="-233218" defTabSz="929632" eaLnBrk="0" fontAlgn="base" hangingPunct="0">
              <a:spcBef>
                <a:spcPct val="30000"/>
              </a:spcBef>
              <a:spcAft>
                <a:spcPct val="0"/>
              </a:spcAft>
              <a:defRPr sz="1200">
                <a:solidFill>
                  <a:schemeClr val="tx1"/>
                </a:solidFill>
                <a:latin typeface="Times New Roman" pitchFamily="18" charset="0"/>
              </a:defRPr>
            </a:lvl8pPr>
            <a:lvl9pPr marL="3964701" indent="-233218" defTabSz="92963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C7B49CA-CF16-45B7-A6C9-4D30CAB7F817}" type="slidenum">
              <a:rPr lang="en-US" altLang="en-US" smtClean="0"/>
              <a:pPr eaLnBrk="1" hangingPunct="1">
                <a:spcBef>
                  <a:spcPct val="0"/>
                </a:spcBef>
              </a:pPr>
              <a:t>25</a:t>
            </a:fld>
            <a:endParaRPr lang="en-US" altLang="en-US" dirty="0"/>
          </a:p>
        </p:txBody>
      </p:sp>
    </p:spTree>
    <p:extLst>
      <p:ext uri="{BB962C8B-B14F-4D97-AF65-F5344CB8AC3E}">
        <p14:creationId xmlns:p14="http://schemas.microsoft.com/office/powerpoint/2010/main" val="414881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35CBA76B-AC99-475C-B1C2-468E09BABF5E}" type="datetimeFigureOut">
              <a:rPr lang="en-US" smtClean="0"/>
              <a:t>3/5/2024</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346450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234429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410787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3698806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219683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2721607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261391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35CBA76B-AC99-475C-B1C2-468E09BABF5E}"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2960959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35CBA76B-AC99-475C-B1C2-468E09BABF5E}"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3081733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252721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196847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283330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476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110434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37868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113562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CBA76B-AC99-475C-B1C2-468E09BABF5E}" type="datetimeFigureOut">
              <a:rPr lang="en-US" smtClean="0"/>
              <a:t>3/5/2024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0410B1-A32C-481A-A77E-B2FF05D3D308}" type="slidenum">
              <a:rPr lang="en-US" smtClean="0"/>
              <a:t>‹#›</a:t>
            </a:fld>
            <a:endParaRPr lang="en-US" dirty="0"/>
          </a:p>
        </p:txBody>
      </p:sp>
    </p:spTree>
    <p:extLst>
      <p:ext uri="{BB962C8B-B14F-4D97-AF65-F5344CB8AC3E}">
        <p14:creationId xmlns:p14="http://schemas.microsoft.com/office/powerpoint/2010/main" val="1829966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35CBA76B-AC99-475C-B1C2-468E09BABF5E}" type="datetimeFigureOut">
              <a:rPr lang="en-US" smtClean="0"/>
              <a:t>3/5/2024</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10410B1-A32C-481A-A77E-B2FF05D3D308}" type="slidenum">
              <a:rPr lang="en-US" smtClean="0"/>
              <a:t>‹#›</a:t>
            </a:fld>
            <a:endParaRPr lang="en-US" dirty="0"/>
          </a:p>
        </p:txBody>
      </p:sp>
    </p:spTree>
    <p:extLst>
      <p:ext uri="{BB962C8B-B14F-4D97-AF65-F5344CB8AC3E}">
        <p14:creationId xmlns:p14="http://schemas.microsoft.com/office/powerpoint/2010/main" val="33855883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hyperlink" Target="https://www.dol.gov/cobra-subsidy"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www.dol.gov/sites/dolgov/files/EBSA/laws-and-regulations/laws/mental-health-parity/report-to-congress-2022-realizing-parity-reducing-stigma-and-raising-awareness.pdf"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www.dol.gov/agencies/ebsa/laws-and-regulations/laws/mental-health-and-substance-use-disorder-parity"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askebsa.dol.gov/" TargetMode="External"/><Relationship Id="rId5" Type="http://schemas.openxmlformats.org/officeDocument/2006/relationships/hyperlink" Target="http://www.samhsa.gov/" TargetMode="External"/><Relationship Id="rId4" Type="http://schemas.openxmlformats.org/officeDocument/2006/relationships/hyperlink" Target="https://content.naic.org/cmte_b_mhpaea_wg.htm" TargetMode="External"/></Relationships>
</file>

<file path=ppt/slides/_rels/slide9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14500" y="304800"/>
            <a:ext cx="6667500" cy="5715000"/>
          </a:xfrm>
          <a:ln>
            <a:noFill/>
          </a:ln>
        </p:spPr>
        <p:txBody>
          <a:bodyPr rtlCol="0">
            <a:normAutofit/>
          </a:bodyPr>
          <a:lstStyle/>
          <a:p>
            <a:pPr algn="l">
              <a:defRPr/>
            </a:pPr>
            <a:r>
              <a:rPr lang="en-US" sz="4000"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t>WHAT TO EXPECT </a:t>
            </a:r>
            <a:br>
              <a:rPr lang="en-US" sz="4000"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br>
            <a:r>
              <a:rPr lang="en-US" sz="3600"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t>FROM A </a:t>
            </a:r>
            <a:br>
              <a:rPr lang="en-US" sz="4000"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br>
            <a:r>
              <a:rPr lang="en-US" sz="4000"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t>HEALTH PLAN INVESTIGATION</a:t>
            </a:r>
            <a:br>
              <a:rPr lang="en-US" sz="3600"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br>
            <a:br>
              <a:rPr lang="en-US" sz="4000" dirty="0">
                <a:latin typeface="Adobe Gothic Std B" pitchFamily="34" charset="-128"/>
                <a:ea typeface="Adobe Gothic Std B" pitchFamily="34" charset="-128"/>
              </a:rPr>
            </a:br>
            <a:br>
              <a:rPr lang="en-US" sz="4000" dirty="0"/>
            </a:br>
            <a:br>
              <a:rPr lang="en-US" dirty="0">
                <a:effectLst>
                  <a:outerShdw blurRad="38100" dist="38100" dir="2700000" algn="tl">
                    <a:srgbClr val="FFFFFF"/>
                  </a:outerShdw>
                </a:effectLst>
              </a:rPr>
            </a:br>
            <a:endParaRPr lang="en-US" sz="2400" dirty="0"/>
          </a:p>
        </p:txBody>
      </p:sp>
      <p:sp>
        <p:nvSpPr>
          <p:cNvPr id="2051" name="Line 8">
            <a:extLst>
              <a:ext uri="{C183D7F6-B498-43B3-948B-1728B52AA6E4}">
                <adec:decorative xmlns:adec="http://schemas.microsoft.com/office/drawing/2017/decorative" val="1"/>
              </a:ext>
            </a:extLst>
          </p:cNvPr>
          <p:cNvSpPr>
            <a:spLocks noChangeShapeType="1"/>
          </p:cNvSpPr>
          <p:nvPr/>
        </p:nvSpPr>
        <p:spPr bwMode="auto">
          <a:xfrm>
            <a:off x="1828800" y="914400"/>
            <a:ext cx="87630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52" name="Line 8">
            <a:extLst>
              <a:ext uri="{C183D7F6-B498-43B3-948B-1728B52AA6E4}">
                <adec:decorative xmlns:adec="http://schemas.microsoft.com/office/drawing/2017/decorative" val="1"/>
              </a:ext>
            </a:extLst>
          </p:cNvPr>
          <p:cNvSpPr>
            <a:spLocks noChangeShapeType="1"/>
          </p:cNvSpPr>
          <p:nvPr/>
        </p:nvSpPr>
        <p:spPr bwMode="auto">
          <a:xfrm>
            <a:off x="4038600" y="4114800"/>
            <a:ext cx="64770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Rectangle 5"/>
          <p:cNvSpPr>
            <a:spLocks noGrp="1" noChangeArrowheads="1"/>
          </p:cNvSpPr>
          <p:nvPr>
            <p:ph type="subTitle" idx="1"/>
          </p:nvPr>
        </p:nvSpPr>
        <p:spPr>
          <a:xfrm>
            <a:off x="6629400" y="5715000"/>
            <a:ext cx="2807942" cy="914400"/>
          </a:xfrm>
        </p:spPr>
        <p:txBody>
          <a:bodyPr>
            <a:normAutofit lnSpcReduction="10000"/>
          </a:bodyPr>
          <a:lstStyle/>
          <a:p>
            <a:pPr algn="l" eaLnBrk="1" hangingPunct="1"/>
            <a:r>
              <a:rPr lang="en-US" altLang="en-US" sz="1200" dirty="0">
                <a:ln w="6350">
                  <a:solidFill>
                    <a:schemeClr val="accent1">
                      <a:shade val="43000"/>
                    </a:schemeClr>
                  </a:solidFill>
                </a:ln>
                <a:solidFill>
                  <a:schemeClr val="bg2">
                    <a:lumMod val="10000"/>
                    <a:lumOff val="90000"/>
                  </a:schemeClr>
                </a:solidFill>
                <a:effectLst>
                  <a:outerShdw blurRad="26000" dist="26000" dir="14500000" algn="tl" rotWithShape="0">
                    <a:srgbClr val="000000">
                      <a:alpha val="40000"/>
                    </a:srgbClr>
                  </a:outerShdw>
                </a:effectLst>
                <a:latin typeface="Adobe Gothic Std B" pitchFamily="34" charset="-128"/>
                <a:ea typeface="Adobe Gothic Std B" pitchFamily="34" charset="-128"/>
                <a:cs typeface="+mj-cs"/>
              </a:rPr>
              <a:t>United States Department of Labor</a:t>
            </a:r>
          </a:p>
          <a:p>
            <a:pPr algn="l" eaLnBrk="1" hangingPunct="1"/>
            <a:r>
              <a:rPr lang="en-US" altLang="en-US" sz="1200" dirty="0">
                <a:ln w="6350">
                  <a:solidFill>
                    <a:schemeClr val="accent1">
                      <a:shade val="43000"/>
                    </a:schemeClr>
                  </a:solidFill>
                </a:ln>
                <a:solidFill>
                  <a:schemeClr val="bg2">
                    <a:lumMod val="10000"/>
                    <a:lumOff val="90000"/>
                  </a:schemeClr>
                </a:solidFill>
                <a:effectLst>
                  <a:outerShdw blurRad="26000" dist="26000" dir="14500000" algn="tl" rotWithShape="0">
                    <a:srgbClr val="000000">
                      <a:alpha val="40000"/>
                    </a:srgbClr>
                  </a:outerShdw>
                </a:effectLst>
                <a:latin typeface="Adobe Gothic Std B" pitchFamily="34" charset="-128"/>
                <a:ea typeface="Adobe Gothic Std B" pitchFamily="34" charset="-128"/>
                <a:cs typeface="+mj-cs"/>
              </a:rPr>
              <a:t>Employee Benefits Security Administration</a:t>
            </a:r>
          </a:p>
        </p:txBody>
      </p:sp>
      <p:pic>
        <p:nvPicPr>
          <p:cNvPr id="7" name="Picture 6" descr="United States Department of Labor se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742" y="5486400"/>
            <a:ext cx="837166" cy="838200"/>
          </a:xfrm>
          <a:prstGeom prst="rect">
            <a:avLst/>
          </a:prstGeom>
        </p:spPr>
      </p:pic>
    </p:spTree>
    <p:extLst>
      <p:ext uri="{BB962C8B-B14F-4D97-AF65-F5344CB8AC3E}">
        <p14:creationId xmlns:p14="http://schemas.microsoft.com/office/powerpoint/2010/main" val="2352384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2920" y="876936"/>
            <a:ext cx="6096000" cy="1470025"/>
          </a:xfrm>
          <a:prstGeom prst="rect">
            <a:avLst/>
          </a:prstGeom>
        </p:spPr>
        <p:txBody>
          <a:bodyPr vert="horz" anchor="ctr">
            <a:noAutofit/>
          </a:bodyPr>
          <a:lstStyle>
            <a:lvl1pPr marL="0" algn="l" rtl="0" eaLnBrk="1" latinLnBrk="0" hangingPunct="1">
              <a:spcBef>
                <a:spcPct val="0"/>
              </a:spcBef>
              <a:buNone/>
              <a:defRPr kumimoji="0" sz="3600" b="1" kern="1200" cap="none" baseline="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nSpc>
                <a:spcPct val="80000"/>
              </a:lnSpc>
              <a:spcBef>
                <a:spcPct val="20000"/>
              </a:spcBef>
              <a:buClr>
                <a:schemeClr val="accent1"/>
              </a:buClr>
              <a:buSzPct val="80000"/>
            </a:pPr>
            <a:r>
              <a:rPr lang="en-US" altLang="en-US" sz="4000"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t>ERISA Basics for Group Health Plans</a:t>
            </a:r>
            <a:br>
              <a:rPr lang="en-US" altLang="en-US" sz="4000"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br>
            <a:endParaRPr lang="en-US" sz="4000"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sp>
        <p:nvSpPr>
          <p:cNvPr id="2" name="Title 1" hidden="1"/>
          <p:cNvSpPr>
            <a:spLocks noGrp="1"/>
          </p:cNvSpPr>
          <p:nvPr>
            <p:ph type="title"/>
          </p:nvPr>
        </p:nvSpPr>
        <p:spPr/>
        <p:txBody>
          <a:bodyPr/>
          <a:lstStyle/>
          <a:p>
            <a:r>
              <a:rPr lang="en-US" dirty="0"/>
              <a:t>ERISA Basics</a:t>
            </a:r>
            <a:r>
              <a:rPr lang="en-US" baseline="0" dirty="0"/>
              <a:t> for Group Health Plans</a:t>
            </a:r>
            <a:endParaRPr lang="en-US" dirty="0"/>
          </a:p>
        </p:txBody>
      </p:sp>
    </p:spTree>
    <p:extLst>
      <p:ext uri="{BB962C8B-B14F-4D97-AF65-F5344CB8AC3E}">
        <p14:creationId xmlns:p14="http://schemas.microsoft.com/office/powerpoint/2010/main" val="423458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2514600" y="152400"/>
            <a:ext cx="81534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Employee Retirement Income Security Act (ERISA)</a:t>
            </a:r>
          </a:p>
        </p:txBody>
      </p:sp>
      <p:sp>
        <p:nvSpPr>
          <p:cNvPr id="4" name="Line 8">
            <a:extLst>
              <a:ext uri="{C183D7F6-B498-43B3-948B-1728B52AA6E4}">
                <adec:decorative xmlns:adec="http://schemas.microsoft.com/office/drawing/2017/decorative" val="1"/>
              </a:ext>
            </a:extLst>
          </p:cNvPr>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3" name="Content Placeholder 1" descr="ERISA breakdown"/>
          <p:cNvGraphicFramePr>
            <a:graphicFrameLocks/>
          </p:cNvGraphicFramePr>
          <p:nvPr>
            <p:extLst>
              <p:ext uri="{D42A27DB-BD31-4B8C-83A1-F6EECF244321}">
                <p14:modId xmlns:p14="http://schemas.microsoft.com/office/powerpoint/2010/main" val="2573397396"/>
              </p:ext>
            </p:extLst>
          </p:nvPr>
        </p:nvGraphicFramePr>
        <p:xfrm>
          <a:off x="2895600" y="1752600"/>
          <a:ext cx="7391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071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descr="A Few Basic Things a Group Health Plan Must Have"/>
          <p:cNvGraphicFramePr>
            <a:graphicFrameLocks/>
          </p:cNvGraphicFramePr>
          <p:nvPr>
            <p:extLst>
              <p:ext uri="{D42A27DB-BD31-4B8C-83A1-F6EECF244321}">
                <p14:modId xmlns:p14="http://schemas.microsoft.com/office/powerpoint/2010/main" val="253199917"/>
              </p:ext>
            </p:extLst>
          </p:nvPr>
        </p:nvGraphicFramePr>
        <p:xfrm>
          <a:off x="2743199" y="79131"/>
          <a:ext cx="7772401" cy="6474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hidden="1"/>
          <p:cNvSpPr>
            <a:spLocks noGrp="1"/>
          </p:cNvSpPr>
          <p:nvPr>
            <p:ph type="title" idx="4294967295"/>
          </p:nvPr>
        </p:nvSpPr>
        <p:spPr/>
        <p:txBody>
          <a:bodyPr>
            <a:normAutofit fontScale="90000"/>
          </a:bodyPr>
          <a:lstStyle/>
          <a:p>
            <a:r>
              <a:rPr lang="en-US" dirty="0"/>
              <a:t>A Few Basic Things a Group Health Plan Must Have</a:t>
            </a:r>
          </a:p>
        </p:txBody>
      </p:sp>
    </p:spTree>
    <p:extLst>
      <p:ext uri="{BB962C8B-B14F-4D97-AF65-F5344CB8AC3E}">
        <p14:creationId xmlns:p14="http://schemas.microsoft.com/office/powerpoint/2010/main" val="202573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2610569" y="533400"/>
            <a:ext cx="7676431"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Regulation of Group Health Plans</a:t>
            </a:r>
          </a:p>
        </p:txBody>
      </p:sp>
      <p:sp>
        <p:nvSpPr>
          <p:cNvPr id="6" name="Line 8">
            <a:extLst>
              <a:ext uri="{C183D7F6-B498-43B3-948B-1728B52AA6E4}">
                <adec:decorative xmlns:adec="http://schemas.microsoft.com/office/drawing/2017/decorative" val="1"/>
              </a:ext>
            </a:extLst>
          </p:cNvPr>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3" name="Content Placeholder 1" descr="Regulation of Group Health Plans breakdown"/>
          <p:cNvGraphicFramePr>
            <a:graphicFrameLocks/>
          </p:cNvGraphicFramePr>
          <p:nvPr/>
        </p:nvGraphicFramePr>
        <p:xfrm>
          <a:off x="2743200" y="1781176"/>
          <a:ext cx="7620000"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99672" y="3443993"/>
            <a:ext cx="1086928" cy="92333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dirty="0">
                <a:effectLst>
                  <a:outerShdw blurRad="38100" dist="38100" dir="2700000" algn="tl">
                    <a:srgbClr val="000000">
                      <a:alpha val="43137"/>
                    </a:srgbClr>
                  </a:outerShdw>
                </a:effectLst>
                <a:latin typeface="+mj-lt"/>
              </a:rPr>
              <a:t>GROUP HEALTH PLAN</a:t>
            </a:r>
          </a:p>
        </p:txBody>
      </p:sp>
    </p:spTree>
    <p:extLst>
      <p:ext uri="{BB962C8B-B14F-4D97-AF65-F5344CB8AC3E}">
        <p14:creationId xmlns:p14="http://schemas.microsoft.com/office/powerpoint/2010/main" val="3428788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2667000" y="533400"/>
            <a:ext cx="6400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alt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Health Laws Included in ERISA Part 7</a:t>
            </a:r>
          </a:p>
        </p:txBody>
      </p:sp>
      <p:graphicFrame>
        <p:nvGraphicFramePr>
          <p:cNvPr id="3" name="Content Placeholder 1" descr="List of Health Laws Included in ERISA Part 7"/>
          <p:cNvGraphicFramePr>
            <a:graphicFrameLocks/>
          </p:cNvGraphicFramePr>
          <p:nvPr>
            <p:extLst>
              <p:ext uri="{D42A27DB-BD31-4B8C-83A1-F6EECF244321}">
                <p14:modId xmlns:p14="http://schemas.microsoft.com/office/powerpoint/2010/main" val="399032326"/>
              </p:ext>
            </p:extLst>
          </p:nvPr>
        </p:nvGraphicFramePr>
        <p:xfrm>
          <a:off x="2667000" y="1858962"/>
          <a:ext cx="7848600" cy="4618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50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2743200" y="533400"/>
            <a:ext cx="8229600" cy="6995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Enforcement and Jurisdiction</a:t>
            </a:r>
            <a:br>
              <a:rPr 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br>
            <a:endParaRPr 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endParaRPr>
          </a:p>
        </p:txBody>
      </p:sp>
      <p:sp>
        <p:nvSpPr>
          <p:cNvPr id="5" name="Line 8">
            <a:extLst>
              <a:ext uri="{C183D7F6-B498-43B3-948B-1728B52AA6E4}">
                <adec:decorative xmlns:adec="http://schemas.microsoft.com/office/drawing/2017/decorative" val="1"/>
              </a:ext>
            </a:extLst>
          </p:cNvPr>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4" name="Diagram 3" descr="Enforcement and Jurisdiction breakdown"/>
          <p:cNvGraphicFramePr/>
          <p:nvPr/>
        </p:nvGraphicFramePr>
        <p:xfrm>
          <a:off x="2933700" y="1828800"/>
          <a:ext cx="7239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19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2667000" y="533400"/>
            <a:ext cx="76200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Enforcement and Jurisdiction</a:t>
            </a:r>
          </a:p>
        </p:txBody>
      </p:sp>
      <p:sp>
        <p:nvSpPr>
          <p:cNvPr id="5" name="Line 8">
            <a:extLst>
              <a:ext uri="{C183D7F6-B498-43B3-948B-1728B52AA6E4}">
                <adec:decorative xmlns:adec="http://schemas.microsoft.com/office/drawing/2017/decorative" val="1"/>
              </a:ext>
            </a:extLst>
          </p:cNvPr>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 name="Rectangle 3"/>
          <p:cNvSpPr txBox="1">
            <a:spLocks noChangeArrowheads="1"/>
          </p:cNvSpPr>
          <p:nvPr/>
        </p:nvSpPr>
        <p:spPr>
          <a:xfrm>
            <a:off x="2779644" y="1984248"/>
            <a:ext cx="6973957" cy="4873752"/>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buNone/>
            </a:pPr>
            <a:r>
              <a:rPr lang="en-US" b="1" dirty="0">
                <a:solidFill>
                  <a:schemeClr val="tx1">
                    <a:lumMod val="90000"/>
                    <a:lumOff val="10000"/>
                  </a:schemeClr>
                </a:solidFill>
                <a:effectLst>
                  <a:outerShdw blurRad="38100" dist="38100" dir="2700000" algn="tl">
                    <a:srgbClr val="000000">
                      <a:alpha val="43137"/>
                    </a:srgbClr>
                  </a:outerShdw>
                </a:effectLst>
              </a:rPr>
              <a:t>Department of Labor’s Enforcement Role</a:t>
            </a:r>
          </a:p>
          <a:p>
            <a:pPr marL="576262" lvl="1" indent="-342900">
              <a:buFont typeface="Arial" panose="020B0604020202020204" pitchFamily="34" charset="0"/>
              <a:buChar char="•"/>
            </a:pPr>
            <a:r>
              <a:rPr lang="en-US" dirty="0">
                <a:solidFill>
                  <a:srgbClr val="002060"/>
                </a:solidFill>
              </a:rPr>
              <a:t>DOL is responsible for enforcing the requirements of Title I of ERISA with respect to employment-based group health plans</a:t>
            </a:r>
          </a:p>
        </p:txBody>
      </p:sp>
    </p:spTree>
    <p:extLst>
      <p:ext uri="{BB962C8B-B14F-4D97-AF65-F5344CB8AC3E}">
        <p14:creationId xmlns:p14="http://schemas.microsoft.com/office/powerpoint/2010/main" val="410233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2667000" y="533400"/>
            <a:ext cx="76200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Enforcement and Jurisdiction      </a:t>
            </a:r>
          </a:p>
        </p:txBody>
      </p:sp>
      <p:sp>
        <p:nvSpPr>
          <p:cNvPr id="5" name="Line 8" descr="Decorative"/>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Rectangle 3"/>
          <p:cNvSpPr txBox="1">
            <a:spLocks noChangeArrowheads="1"/>
          </p:cNvSpPr>
          <p:nvPr/>
        </p:nvSpPr>
        <p:spPr>
          <a:xfrm>
            <a:off x="2786270" y="1828800"/>
            <a:ext cx="7467600" cy="4343400"/>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buNone/>
            </a:pPr>
            <a:r>
              <a:rPr lang="en-US" b="1" dirty="0">
                <a:solidFill>
                  <a:schemeClr val="tx1">
                    <a:lumMod val="90000"/>
                    <a:lumOff val="10000"/>
                  </a:schemeClr>
                </a:solidFill>
                <a:effectLst>
                  <a:outerShdw blurRad="38100" dist="38100" dir="2700000" algn="tl">
                    <a:srgbClr val="000000">
                      <a:alpha val="43137"/>
                    </a:srgbClr>
                  </a:outerShdw>
                </a:effectLst>
              </a:rPr>
              <a:t>Role of the States</a:t>
            </a:r>
          </a:p>
          <a:p>
            <a:pPr marL="576262" lvl="1" indent="-342900">
              <a:buFont typeface="Arial" panose="020B0604020202020204" pitchFamily="34" charset="0"/>
              <a:buChar char="•"/>
            </a:pPr>
            <a:r>
              <a:rPr lang="en-US" sz="2400" dirty="0">
                <a:solidFill>
                  <a:srgbClr val="002060"/>
                </a:solidFill>
              </a:rPr>
              <a:t>States have direct jurisdiction over health insurance issuers that sell products in their state.</a:t>
            </a:r>
          </a:p>
          <a:p>
            <a:pPr marL="576262" lvl="1" indent="-342900">
              <a:buFont typeface="Arial" panose="020B0604020202020204" pitchFamily="34" charset="0"/>
              <a:buChar char="•"/>
            </a:pPr>
            <a:endParaRPr lang="en-US" sz="2400" dirty="0">
              <a:solidFill>
                <a:srgbClr val="002060"/>
              </a:solidFill>
            </a:endParaRPr>
          </a:p>
          <a:p>
            <a:pPr marL="576262" lvl="1" indent="-342900">
              <a:buFont typeface="Arial" panose="020B0604020202020204" pitchFamily="34" charset="0"/>
              <a:buChar char="•"/>
            </a:pPr>
            <a:r>
              <a:rPr lang="en-US" sz="2400" dirty="0">
                <a:solidFill>
                  <a:srgbClr val="002060"/>
                </a:solidFill>
              </a:rPr>
              <a:t>Group health plans frequently purchase health insurance products from licensed health insurance issuers.  Generally, these products are reviewed for compliance by the state insurance department; however, not all issuer’s products undergo market conduct exams.</a:t>
            </a:r>
          </a:p>
          <a:p>
            <a:pPr marL="342900" indent="-342900">
              <a:lnSpc>
                <a:spcPct val="90000"/>
              </a:lnSpc>
              <a:buFont typeface="Arial" panose="020B0604020202020204" pitchFamily="34" charset="0"/>
              <a:buChar char="•"/>
            </a:pPr>
            <a:endParaRPr lang="en-US" sz="2400" dirty="0"/>
          </a:p>
          <a:p>
            <a:pPr marL="0" indent="0">
              <a:lnSpc>
                <a:spcPct val="90000"/>
              </a:lnSpc>
              <a:buNone/>
            </a:pPr>
            <a:endParaRPr lang="en-US" sz="2800" dirty="0"/>
          </a:p>
        </p:txBody>
      </p:sp>
      <p:sp>
        <p:nvSpPr>
          <p:cNvPr id="4" name="Slide Number Placeholder 1"/>
          <p:cNvSpPr>
            <a:spLocks noGrp="1"/>
          </p:cNvSpPr>
          <p:nvPr>
            <p:ph type="sldNum" sz="quarter" idx="12"/>
          </p:nvPr>
        </p:nvSpPr>
        <p:spPr>
          <a:xfrm>
            <a:off x="9494520" y="6800283"/>
            <a:ext cx="502920" cy="301752"/>
          </a:xfrm>
        </p:spPr>
        <p:txBody>
          <a:bodyPr/>
          <a:lstStyle/>
          <a:p>
            <a:pPr>
              <a:defRPr/>
            </a:pPr>
            <a:fld id="{67595DEE-5D5E-4B5B-B5AB-889D2B1C0FF7}" type="slidenum">
              <a:rPr lang="en-US" altLang="en-US" smtClean="0"/>
              <a:pPr>
                <a:defRPr/>
              </a:pPr>
              <a:t>17</a:t>
            </a:fld>
            <a:endParaRPr lang="en-US" altLang="en-US" dirty="0"/>
          </a:p>
        </p:txBody>
      </p:sp>
    </p:spTree>
    <p:extLst>
      <p:ext uri="{BB962C8B-B14F-4D97-AF65-F5344CB8AC3E}">
        <p14:creationId xmlns:p14="http://schemas.microsoft.com/office/powerpoint/2010/main" val="329784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8">
            <a:extLst>
              <a:ext uri="{C183D7F6-B498-43B3-948B-1728B52AA6E4}">
                <adec:decorative xmlns:adec="http://schemas.microsoft.com/office/drawing/2017/decorative" val="1"/>
              </a:ext>
            </a:extLst>
          </p:cNvPr>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3"/>
          <p:cNvSpPr txBox="1">
            <a:spLocks noGrp="1" noChangeArrowheads="1"/>
          </p:cNvSpPr>
          <p:nvPr>
            <p:ph type="title" idx="4294967295"/>
          </p:nvPr>
        </p:nvSpPr>
        <p:spPr>
          <a:xfrm>
            <a:off x="2971800" y="1676400"/>
            <a:ext cx="7391400" cy="495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defTabSz="914400">
              <a:lnSpc>
                <a:spcPct val="120000"/>
              </a:lnSpc>
              <a:buNone/>
              <a:defRPr/>
            </a:pPr>
            <a:r>
              <a:rPr lang="en-US" sz="2000" b="1" dirty="0">
                <a:solidFill>
                  <a:schemeClr val="tx1">
                    <a:lumMod val="90000"/>
                    <a:lumOff val="10000"/>
                  </a:schemeClr>
                </a:solidFill>
                <a:effectLst>
                  <a:outerShdw blurRad="38100" dist="38100" dir="2700000" algn="tl">
                    <a:srgbClr val="000000">
                      <a:alpha val="43137"/>
                    </a:srgbClr>
                  </a:outerShdw>
                </a:effectLst>
              </a:rPr>
              <a:t>Department of Health and Human Service’s Role</a:t>
            </a:r>
          </a:p>
          <a:p>
            <a:pPr marL="576262" lvl="1" indent="-342900">
              <a:lnSpc>
                <a:spcPct val="110000"/>
              </a:lnSpc>
              <a:buFont typeface="Arial" panose="020B0604020202020204" pitchFamily="34" charset="0"/>
              <a:buChar char="•"/>
              <a:defRPr/>
            </a:pPr>
            <a:r>
              <a:rPr lang="en-US" sz="2000" dirty="0">
                <a:solidFill>
                  <a:srgbClr val="002060"/>
                </a:solidFill>
              </a:rPr>
              <a:t>Generally, the states enforce state laws that place requirements on issuers.  These provisions of these state laws must be at least as protective as ERISA part 7 and the Public Health Service Act (PHSA).</a:t>
            </a:r>
          </a:p>
          <a:p>
            <a:pPr marL="576262" lvl="1" indent="-342900">
              <a:lnSpc>
                <a:spcPct val="110000"/>
              </a:lnSpc>
              <a:buFont typeface="Arial" panose="020B0604020202020204" pitchFamily="34" charset="0"/>
              <a:buChar char="•"/>
              <a:defRPr/>
            </a:pPr>
            <a:endParaRPr lang="en-US" sz="2000" dirty="0">
              <a:solidFill>
                <a:srgbClr val="002060"/>
              </a:solidFill>
            </a:endParaRPr>
          </a:p>
          <a:p>
            <a:pPr marL="576262" lvl="1" indent="-342900">
              <a:lnSpc>
                <a:spcPct val="110000"/>
              </a:lnSpc>
              <a:buFont typeface="Arial" panose="020B0604020202020204" pitchFamily="34" charset="0"/>
              <a:buChar char="•"/>
              <a:defRPr/>
            </a:pPr>
            <a:r>
              <a:rPr lang="en-US" sz="2000" dirty="0">
                <a:solidFill>
                  <a:srgbClr val="002060"/>
                </a:solidFill>
              </a:rPr>
              <a:t>However, if Health and  Human Services determines that a state has failed to “substantially enforce” its parallel laws, HHS can directly enforce the PHSA with respect to health issuers in that state. </a:t>
            </a:r>
          </a:p>
          <a:p>
            <a:pPr marL="576262" lvl="1" indent="-342900">
              <a:lnSpc>
                <a:spcPct val="110000"/>
              </a:lnSpc>
              <a:buFont typeface="Arial" panose="020B0604020202020204" pitchFamily="34" charset="0"/>
              <a:buChar char="•"/>
              <a:defRPr/>
            </a:pPr>
            <a:endParaRPr lang="en-US" sz="2000" dirty="0">
              <a:solidFill>
                <a:srgbClr val="002060"/>
              </a:solidFill>
            </a:endParaRPr>
          </a:p>
          <a:p>
            <a:pPr marL="576262" lvl="1" indent="-342900">
              <a:lnSpc>
                <a:spcPct val="110000"/>
              </a:lnSpc>
              <a:buFont typeface="Arial" panose="020B0604020202020204" pitchFamily="34" charset="0"/>
              <a:buChar char="•"/>
              <a:defRPr/>
            </a:pPr>
            <a:r>
              <a:rPr lang="en-US" sz="2000" dirty="0">
                <a:solidFill>
                  <a:srgbClr val="002060"/>
                </a:solidFill>
              </a:rPr>
              <a:t>HHS may also be invited in by the state to enforce in that state</a:t>
            </a:r>
          </a:p>
        </p:txBody>
      </p:sp>
      <p:sp>
        <p:nvSpPr>
          <p:cNvPr id="2" name="Rectangle 2"/>
          <p:cNvSpPr txBox="1">
            <a:spLocks noChangeArrowheads="1"/>
          </p:cNvSpPr>
          <p:nvPr/>
        </p:nvSpPr>
        <p:spPr>
          <a:xfrm>
            <a:off x="2667000" y="533400"/>
            <a:ext cx="7620000" cy="1143000"/>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Enforcement and Jurisdiction</a:t>
            </a:r>
          </a:p>
        </p:txBody>
      </p:sp>
    </p:spTree>
    <p:extLst>
      <p:ext uri="{BB962C8B-B14F-4D97-AF65-F5344CB8AC3E}">
        <p14:creationId xmlns:p14="http://schemas.microsoft.com/office/powerpoint/2010/main" val="98887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2667000" y="533400"/>
            <a:ext cx="76200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Enforcement and Jurisdiction </a:t>
            </a:r>
          </a:p>
        </p:txBody>
      </p:sp>
      <p:sp>
        <p:nvSpPr>
          <p:cNvPr id="5" name="Line 8">
            <a:extLst>
              <a:ext uri="{C183D7F6-B498-43B3-948B-1728B52AA6E4}">
                <adec:decorative xmlns:adec="http://schemas.microsoft.com/office/drawing/2017/decorative" val="1"/>
              </a:ext>
            </a:extLst>
          </p:cNvPr>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Rectangle 3"/>
          <p:cNvSpPr txBox="1">
            <a:spLocks noChangeArrowheads="1"/>
          </p:cNvSpPr>
          <p:nvPr/>
        </p:nvSpPr>
        <p:spPr>
          <a:xfrm>
            <a:off x="2667000" y="1828800"/>
            <a:ext cx="7467600" cy="4873752"/>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a:buNone/>
            </a:pPr>
            <a:r>
              <a:rPr lang="en-US" b="1" dirty="0">
                <a:solidFill>
                  <a:schemeClr val="tx1">
                    <a:lumMod val="90000"/>
                    <a:lumOff val="10000"/>
                  </a:schemeClr>
                </a:solidFill>
                <a:effectLst>
                  <a:outerShdw blurRad="38100" dist="38100" dir="2700000" algn="tl">
                    <a:srgbClr val="000000">
                      <a:alpha val="43137"/>
                    </a:srgbClr>
                  </a:outerShdw>
                </a:effectLst>
              </a:rPr>
              <a:t>Department of Treasury’s Enforcement Role</a:t>
            </a:r>
          </a:p>
          <a:p>
            <a:pPr marL="576262" lvl="1" indent="-342900">
              <a:lnSpc>
                <a:spcPct val="90000"/>
              </a:lnSpc>
              <a:buFont typeface="Arial" panose="020B0604020202020204" pitchFamily="34" charset="0"/>
              <a:buChar char="•"/>
            </a:pPr>
            <a:r>
              <a:rPr lang="en-US" sz="2400" dirty="0">
                <a:solidFill>
                  <a:srgbClr val="002060"/>
                </a:solidFill>
              </a:rPr>
              <a:t>Treasury enforces most of the requirements of the ERISA health laws through parallel Internal Revenue Code provisions.</a:t>
            </a:r>
          </a:p>
          <a:p>
            <a:pPr marL="233362" lvl="1" indent="0">
              <a:lnSpc>
                <a:spcPct val="90000"/>
              </a:lnSpc>
              <a:buNone/>
            </a:pPr>
            <a:r>
              <a:rPr lang="en-US" sz="2400" dirty="0">
                <a:solidFill>
                  <a:srgbClr val="002060"/>
                </a:solidFill>
              </a:rPr>
              <a:t> </a:t>
            </a:r>
          </a:p>
          <a:p>
            <a:pPr marL="576262" lvl="1" indent="-342900">
              <a:lnSpc>
                <a:spcPct val="90000"/>
              </a:lnSpc>
              <a:buFont typeface="Arial" panose="020B0604020202020204" pitchFamily="34" charset="0"/>
              <a:buChar char="•"/>
            </a:pPr>
            <a:r>
              <a:rPr lang="en-US" sz="2400" dirty="0">
                <a:solidFill>
                  <a:srgbClr val="002060"/>
                </a:solidFill>
              </a:rPr>
              <a:t>Treasury may impose an excise tax on plans or employers that fail to comply with these health laws</a:t>
            </a:r>
          </a:p>
        </p:txBody>
      </p:sp>
      <p:sp>
        <p:nvSpPr>
          <p:cNvPr id="4" name="Slide Number Placeholder 1">
            <a:extLst>
              <a:ext uri="{C183D7F6-B498-43B3-948B-1728B52AA6E4}">
                <adec:decorative xmlns:adec="http://schemas.microsoft.com/office/drawing/2017/decorative" val="1"/>
              </a:ext>
            </a:extLst>
          </p:cNvPr>
          <p:cNvSpPr>
            <a:spLocks noGrp="1"/>
          </p:cNvSpPr>
          <p:nvPr>
            <p:ph type="sldNum" sz="quarter" idx="12"/>
          </p:nvPr>
        </p:nvSpPr>
        <p:spPr>
          <a:xfrm>
            <a:off x="9494520" y="6800283"/>
            <a:ext cx="502920" cy="301752"/>
          </a:xfrm>
        </p:spPr>
        <p:txBody>
          <a:bodyPr/>
          <a:lstStyle/>
          <a:p>
            <a:pPr>
              <a:defRPr/>
            </a:pPr>
            <a:fld id="{67595DEE-5D5E-4B5B-B5AB-889D2B1C0FF7}" type="slidenum">
              <a:rPr lang="en-US" altLang="en-US" smtClean="0"/>
              <a:pPr>
                <a:defRPr/>
              </a:pPr>
              <a:t>19</a:t>
            </a:fld>
            <a:endParaRPr lang="en-US" altLang="en-US" dirty="0"/>
          </a:p>
        </p:txBody>
      </p:sp>
    </p:spTree>
    <p:extLst>
      <p:ext uri="{BB962C8B-B14F-4D97-AF65-F5344CB8AC3E}">
        <p14:creationId xmlns:p14="http://schemas.microsoft.com/office/powerpoint/2010/main" val="3854960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p:txBody>
          <a:bodyPr/>
          <a:lstStyle/>
          <a:p>
            <a:r>
              <a:rPr lang="en-US" dirty="0">
                <a:solidFill>
                  <a:schemeClr val="tx1"/>
                </a:solidFill>
              </a:rPr>
              <a:t>Disclaimer</a:t>
            </a:r>
          </a:p>
        </p:txBody>
      </p:sp>
      <p:sp>
        <p:nvSpPr>
          <p:cNvPr id="4" name="Line 19">
            <a:extLst>
              <a:ext uri="{C183D7F6-B498-43B3-948B-1728B52AA6E4}">
                <adec:decorative xmlns:adec="http://schemas.microsoft.com/office/drawing/2017/decorative" val="1"/>
              </a:ext>
            </a:extLst>
          </p:cNvPr>
          <p:cNvSpPr>
            <a:spLocks noChangeShapeType="1"/>
          </p:cNvSpPr>
          <p:nvPr/>
        </p:nvSpPr>
        <p:spPr bwMode="auto">
          <a:xfrm>
            <a:off x="1154954" y="187452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 name="Text Box 4"/>
          <p:cNvSpPr txBox="1">
            <a:spLocks noChangeArrowheads="1"/>
          </p:cNvSpPr>
          <p:nvPr/>
        </p:nvSpPr>
        <p:spPr bwMode="auto">
          <a:xfrm>
            <a:off x="3162300" y="2057401"/>
            <a:ext cx="68580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ts val="0"/>
              </a:spcBef>
              <a:buClr>
                <a:schemeClr val="accent2"/>
              </a:buClr>
              <a:buSzPct val="80000"/>
              <a:buNone/>
            </a:pPr>
            <a:r>
              <a:rPr lang="en-US" altLang="en-US" sz="2600" dirty="0">
                <a:solidFill>
                  <a:schemeClr val="tx1"/>
                </a:solidFill>
                <a:latin typeface="+mn-lt"/>
              </a:rPr>
              <a:t>This presentation may contain opinions of the presenter that may not comport with the official views of the U.S. Department of Labor and is meant for educational purposes only.</a:t>
            </a:r>
          </a:p>
        </p:txBody>
      </p:sp>
    </p:spTree>
    <p:extLst>
      <p:ext uri="{BB962C8B-B14F-4D97-AF65-F5344CB8AC3E}">
        <p14:creationId xmlns:p14="http://schemas.microsoft.com/office/powerpoint/2010/main" val="284617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2667000" y="533400"/>
            <a:ext cx="76200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Enforcement and Jurisdiction   </a:t>
            </a:r>
          </a:p>
        </p:txBody>
      </p:sp>
      <p:sp>
        <p:nvSpPr>
          <p:cNvPr id="5" name="Line 8">
            <a:extLst>
              <a:ext uri="{C183D7F6-B498-43B3-948B-1728B52AA6E4}">
                <adec:decorative xmlns:adec="http://schemas.microsoft.com/office/drawing/2017/decorative" val="1"/>
              </a:ext>
            </a:extLst>
          </p:cNvPr>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Rectangle 3"/>
          <p:cNvSpPr txBox="1">
            <a:spLocks noChangeArrowheads="1"/>
          </p:cNvSpPr>
          <p:nvPr/>
        </p:nvSpPr>
        <p:spPr>
          <a:xfrm>
            <a:off x="2720009" y="2000075"/>
            <a:ext cx="7467600" cy="4873752"/>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None/>
            </a:pPr>
            <a:r>
              <a:rPr lang="en-US" b="1" dirty="0">
                <a:solidFill>
                  <a:schemeClr val="tx1">
                    <a:lumMod val="90000"/>
                    <a:lumOff val="10000"/>
                  </a:schemeClr>
                </a:solidFill>
                <a:effectLst>
                  <a:outerShdw blurRad="38100" dist="38100" dir="2700000" algn="tl">
                    <a:srgbClr val="000000">
                      <a:alpha val="43137"/>
                    </a:srgbClr>
                  </a:outerShdw>
                </a:effectLst>
              </a:rPr>
              <a:t>Participants and Beneficiaries</a:t>
            </a:r>
          </a:p>
          <a:p>
            <a:pPr marL="576262" lvl="1" indent="-342900">
              <a:lnSpc>
                <a:spcPct val="90000"/>
              </a:lnSpc>
              <a:buFont typeface="Arial" panose="020B0604020202020204" pitchFamily="34" charset="0"/>
              <a:buChar char="•"/>
            </a:pPr>
            <a:r>
              <a:rPr lang="en-US" sz="2400" dirty="0">
                <a:solidFill>
                  <a:srgbClr val="002060"/>
                </a:solidFill>
              </a:rPr>
              <a:t>ERISA Section 502(a) states the following:  Participants and beneficiaries also have a private right of action to enforce their rights against plans and issuers </a:t>
            </a:r>
          </a:p>
        </p:txBody>
      </p:sp>
      <p:sp>
        <p:nvSpPr>
          <p:cNvPr id="4" name="Slide Number Placeholder 1">
            <a:extLst>
              <a:ext uri="{C183D7F6-B498-43B3-948B-1728B52AA6E4}">
                <adec:decorative xmlns:adec="http://schemas.microsoft.com/office/drawing/2017/decorative" val="1"/>
              </a:ext>
            </a:extLst>
          </p:cNvPr>
          <p:cNvSpPr>
            <a:spLocks noGrp="1"/>
          </p:cNvSpPr>
          <p:nvPr>
            <p:ph type="sldNum" sz="quarter" idx="12"/>
          </p:nvPr>
        </p:nvSpPr>
        <p:spPr>
          <a:xfrm>
            <a:off x="9494520" y="6800283"/>
            <a:ext cx="502920" cy="301752"/>
          </a:xfrm>
        </p:spPr>
        <p:txBody>
          <a:bodyPr/>
          <a:lstStyle/>
          <a:p>
            <a:pPr>
              <a:defRPr/>
            </a:pPr>
            <a:fld id="{67595DEE-5D5E-4B5B-B5AB-889D2B1C0FF7}" type="slidenum">
              <a:rPr lang="en-US" altLang="en-US" smtClean="0"/>
              <a:pPr>
                <a:defRPr/>
              </a:pPr>
              <a:t>20</a:t>
            </a:fld>
            <a:endParaRPr lang="en-US" altLang="en-US" dirty="0"/>
          </a:p>
        </p:txBody>
      </p:sp>
    </p:spTree>
    <p:extLst>
      <p:ext uri="{BB962C8B-B14F-4D97-AF65-F5344CB8AC3E}">
        <p14:creationId xmlns:p14="http://schemas.microsoft.com/office/powerpoint/2010/main" val="491836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title" idx="4294967295"/>
          </p:nvPr>
        </p:nvSpPr>
        <p:spPr>
          <a:xfrm>
            <a:off x="2590800" y="228600"/>
            <a:ext cx="72390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alt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ERISA Reporting and Disclosure for Group Health Plans</a:t>
            </a:r>
          </a:p>
        </p:txBody>
      </p:sp>
      <p:sp>
        <p:nvSpPr>
          <p:cNvPr id="5" name="Line 8">
            <a:extLst>
              <a:ext uri="{C183D7F6-B498-43B3-948B-1728B52AA6E4}">
                <adec:decorative xmlns:adec="http://schemas.microsoft.com/office/drawing/2017/decorative" val="1"/>
              </a:ext>
            </a:extLst>
          </p:cNvPr>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8" name="Content Placeholder 1" descr="ERISA Reporting and Disclosure for Group Health plans breakdown"/>
          <p:cNvGraphicFramePr>
            <a:graphicFrameLocks/>
          </p:cNvGraphicFramePr>
          <p:nvPr>
            <p:extLst>
              <p:ext uri="{D42A27DB-BD31-4B8C-83A1-F6EECF244321}">
                <p14:modId xmlns:p14="http://schemas.microsoft.com/office/powerpoint/2010/main" val="264698377"/>
              </p:ext>
            </p:extLst>
          </p:nvPr>
        </p:nvGraphicFramePr>
        <p:xfrm>
          <a:off x="2857500" y="1752600"/>
          <a:ext cx="7467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438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2667000" y="228600"/>
            <a:ext cx="76200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COBRA Premium Assistance under the American Rescue Plan(ARP)</a:t>
            </a:r>
          </a:p>
        </p:txBody>
      </p:sp>
      <p:sp>
        <p:nvSpPr>
          <p:cNvPr id="5" name="Line 8">
            <a:extLst>
              <a:ext uri="{C183D7F6-B498-43B3-948B-1728B52AA6E4}">
                <adec:decorative xmlns:adec="http://schemas.microsoft.com/office/drawing/2017/decorative" val="1"/>
              </a:ext>
            </a:extLst>
          </p:cNvPr>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 name="Rectangle 3"/>
          <p:cNvSpPr txBox="1">
            <a:spLocks noChangeArrowheads="1"/>
          </p:cNvSpPr>
          <p:nvPr/>
        </p:nvSpPr>
        <p:spPr>
          <a:xfrm>
            <a:off x="3104322" y="1676401"/>
            <a:ext cx="6973957" cy="4873752"/>
          </a:xfrm>
          <a:prstGeom prst="rect">
            <a:avLst/>
          </a:prstGeom>
        </p:spPr>
        <p:txBody>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457200" indent="-457200"/>
            <a:r>
              <a:rPr lang="en-US" sz="2200" dirty="0">
                <a:solidFill>
                  <a:srgbClr val="002060"/>
                </a:solidFill>
              </a:rPr>
              <a:t>On September 30, 2021, the COBRA premium subsidy ended. However, there are a number of health coverage options to consider. </a:t>
            </a:r>
          </a:p>
          <a:p>
            <a:pPr marL="978408" lvl="2" indent="-457200">
              <a:buFont typeface="+mj-lt"/>
              <a:buAutoNum type="arabicPeriod"/>
            </a:pPr>
            <a:r>
              <a:rPr lang="en-US" sz="2200" dirty="0">
                <a:solidFill>
                  <a:srgbClr val="002060"/>
                </a:solidFill>
              </a:rPr>
              <a:t>Continuing COBRA</a:t>
            </a:r>
          </a:p>
          <a:p>
            <a:pPr marL="978408" lvl="2" indent="-457200">
              <a:buFont typeface="+mj-lt"/>
              <a:buAutoNum type="arabicPeriod"/>
            </a:pPr>
            <a:r>
              <a:rPr lang="en-US" sz="2200" dirty="0">
                <a:solidFill>
                  <a:srgbClr val="002060"/>
                </a:solidFill>
              </a:rPr>
              <a:t>The Health Insurance Marketplace</a:t>
            </a:r>
          </a:p>
          <a:p>
            <a:pPr marL="978408" lvl="2" indent="-457200">
              <a:buFont typeface="+mj-lt"/>
              <a:buAutoNum type="arabicPeriod"/>
            </a:pPr>
            <a:r>
              <a:rPr lang="en-US" sz="2200" dirty="0">
                <a:solidFill>
                  <a:srgbClr val="002060"/>
                </a:solidFill>
              </a:rPr>
              <a:t>Other Group Health Plan Coverage</a:t>
            </a:r>
          </a:p>
          <a:p>
            <a:pPr marL="978408" lvl="2" indent="-457200">
              <a:buFont typeface="+mj-lt"/>
              <a:buAutoNum type="arabicPeriod"/>
            </a:pPr>
            <a:r>
              <a:rPr lang="en-US" sz="2200" dirty="0">
                <a:solidFill>
                  <a:srgbClr val="002060"/>
                </a:solidFill>
              </a:rPr>
              <a:t>Individual Health Insurance</a:t>
            </a:r>
          </a:p>
          <a:p>
            <a:pPr marL="978408" lvl="2" indent="-457200">
              <a:buFont typeface="+mj-lt"/>
              <a:buAutoNum type="arabicPeriod"/>
            </a:pPr>
            <a:r>
              <a:rPr lang="en-US" sz="2200" dirty="0">
                <a:solidFill>
                  <a:srgbClr val="002060"/>
                </a:solidFill>
              </a:rPr>
              <a:t>Government Programs </a:t>
            </a:r>
          </a:p>
          <a:p>
            <a:pPr marL="274320" lvl="1" indent="0">
              <a:buNone/>
            </a:pPr>
            <a:endParaRPr lang="en-US" sz="2200" dirty="0">
              <a:solidFill>
                <a:srgbClr val="002060"/>
              </a:solidFill>
            </a:endParaRPr>
          </a:p>
          <a:p>
            <a:pPr marL="274320" lvl="1" indent="0">
              <a:buNone/>
            </a:pPr>
            <a:r>
              <a:rPr lang="en-US" sz="2200" dirty="0">
                <a:solidFill>
                  <a:srgbClr val="002060"/>
                </a:solidFill>
              </a:rPr>
              <a:t>This information can be found on the Department’s Website: </a:t>
            </a:r>
            <a:r>
              <a:rPr lang="en-US" sz="2200" dirty="0">
                <a:solidFill>
                  <a:srgbClr val="002060"/>
                </a:solidFill>
                <a:hlinkClick r:id="rId3"/>
              </a:rPr>
              <a:t> </a:t>
            </a:r>
            <a:r>
              <a:rPr lang="en-US" sz="2200" dirty="0">
                <a:solidFill>
                  <a:schemeClr val="accent6">
                    <a:lumMod val="75000"/>
                  </a:schemeClr>
                </a:solidFill>
              </a:rPr>
              <a:t>https://www.dol.gov/cobra-subsidy</a:t>
            </a:r>
          </a:p>
          <a:p>
            <a:pPr marL="0" indent="0">
              <a:buNone/>
            </a:pPr>
            <a:endParaRPr lang="en-US" sz="1800" dirty="0">
              <a:solidFill>
                <a:srgbClr val="002060"/>
              </a:solidFill>
            </a:endParaRPr>
          </a:p>
        </p:txBody>
      </p:sp>
    </p:spTree>
    <p:extLst>
      <p:ext uri="{BB962C8B-B14F-4D97-AF65-F5344CB8AC3E}">
        <p14:creationId xmlns:p14="http://schemas.microsoft.com/office/powerpoint/2010/main" val="204248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76600" y="1964354"/>
            <a:ext cx="6553200"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0" fontAlgn="base" hangingPunct="0">
              <a:spcAft>
                <a:spcPct val="0"/>
              </a:spcAft>
              <a:defRPr/>
            </a:pPr>
            <a:r>
              <a:rPr lang="en-US" sz="2800" b="1" dirty="0">
                <a:solidFill>
                  <a:schemeClr val="tx1">
                    <a:lumMod val="90000"/>
                    <a:lumOff val="10000"/>
                  </a:schemeClr>
                </a:solidFill>
                <a:effectLst>
                  <a:outerShdw blurRad="38100" dist="38100" dir="2700000" algn="tl">
                    <a:srgbClr val="000000">
                      <a:alpha val="43137"/>
                    </a:srgbClr>
                  </a:outerShdw>
                </a:effectLst>
                <a:latin typeface="+mn-lt"/>
                <a:ea typeface="+mn-ea"/>
                <a:cs typeface="+mn-cs"/>
              </a:rPr>
              <a:t>A Fiduciary is any person named as a plan fiduciary in plan documents – or who:</a:t>
            </a:r>
          </a:p>
          <a:p>
            <a:pPr marL="569913" indent="-342900" defTabSz="914400" eaLnBrk="0" fontAlgn="base" hangingPunct="0">
              <a:spcAft>
                <a:spcPct val="0"/>
              </a:spcAft>
              <a:buClr>
                <a:schemeClr val="accent3">
                  <a:lumMod val="75000"/>
                </a:schemeClr>
              </a:buClr>
              <a:buFont typeface="Arial" panose="020B0604020202020204" pitchFamily="34" charset="0"/>
              <a:buChar char="•"/>
              <a:defRPr/>
            </a:pPr>
            <a:r>
              <a:rPr lang="en-US" sz="2400" dirty="0">
                <a:solidFill>
                  <a:srgbClr val="002060"/>
                </a:solidFill>
                <a:latin typeface="+mn-lt"/>
                <a:ea typeface="+mn-ea"/>
                <a:cs typeface="+mn-cs"/>
              </a:rPr>
              <a:t>Exercises discretionary authority or control over plan management  - or -</a:t>
            </a:r>
          </a:p>
          <a:p>
            <a:pPr marL="569913" indent="-342900" defTabSz="914400" eaLnBrk="0" fontAlgn="base" hangingPunct="0">
              <a:spcAft>
                <a:spcPct val="0"/>
              </a:spcAft>
              <a:buClr>
                <a:schemeClr val="accent3">
                  <a:lumMod val="75000"/>
                </a:schemeClr>
              </a:buClr>
              <a:buFont typeface="Arial" panose="020B0604020202020204" pitchFamily="34" charset="0"/>
              <a:buChar char="•"/>
              <a:defRPr/>
            </a:pPr>
            <a:endParaRPr lang="en-US" sz="2400" dirty="0">
              <a:solidFill>
                <a:srgbClr val="002060"/>
              </a:solidFill>
              <a:latin typeface="+mn-lt"/>
              <a:ea typeface="+mn-ea"/>
              <a:cs typeface="+mn-cs"/>
            </a:endParaRPr>
          </a:p>
          <a:p>
            <a:pPr marL="569913" indent="-342900" defTabSz="914400" eaLnBrk="0" fontAlgn="base" hangingPunct="0">
              <a:spcAft>
                <a:spcPct val="0"/>
              </a:spcAft>
              <a:buClr>
                <a:schemeClr val="accent3">
                  <a:lumMod val="75000"/>
                </a:schemeClr>
              </a:buClr>
              <a:buFont typeface="Arial" panose="020B0604020202020204" pitchFamily="34" charset="0"/>
              <a:buChar char="•"/>
              <a:defRPr/>
            </a:pPr>
            <a:r>
              <a:rPr lang="en-US" sz="2400" dirty="0">
                <a:solidFill>
                  <a:srgbClr val="002060"/>
                </a:solidFill>
                <a:latin typeface="+mn-lt"/>
                <a:ea typeface="+mn-ea"/>
                <a:cs typeface="+mn-cs"/>
              </a:rPr>
              <a:t>Exercises authority or control over plan assets  - or -</a:t>
            </a:r>
          </a:p>
          <a:p>
            <a:pPr marL="569913" indent="-342900" defTabSz="914400" eaLnBrk="0" fontAlgn="base" hangingPunct="0">
              <a:spcAft>
                <a:spcPct val="0"/>
              </a:spcAft>
              <a:buClr>
                <a:schemeClr val="accent3">
                  <a:lumMod val="75000"/>
                </a:schemeClr>
              </a:buClr>
              <a:buFont typeface="Arial" panose="020B0604020202020204" pitchFamily="34" charset="0"/>
              <a:buChar char="•"/>
              <a:defRPr/>
            </a:pPr>
            <a:endParaRPr lang="en-US" sz="2400" dirty="0">
              <a:solidFill>
                <a:srgbClr val="002060"/>
              </a:solidFill>
              <a:latin typeface="+mn-lt"/>
              <a:ea typeface="+mn-ea"/>
              <a:cs typeface="+mn-cs"/>
            </a:endParaRPr>
          </a:p>
          <a:p>
            <a:pPr marL="569913" indent="-342900" defTabSz="914400" eaLnBrk="0" fontAlgn="base" hangingPunct="0">
              <a:spcAft>
                <a:spcPct val="0"/>
              </a:spcAft>
              <a:buClr>
                <a:schemeClr val="accent3">
                  <a:lumMod val="75000"/>
                </a:schemeClr>
              </a:buClr>
              <a:buFont typeface="Arial" panose="020B0604020202020204" pitchFamily="34" charset="0"/>
              <a:buChar char="•"/>
              <a:defRPr/>
            </a:pPr>
            <a:r>
              <a:rPr lang="en-US" sz="2400" dirty="0">
                <a:solidFill>
                  <a:srgbClr val="002060"/>
                </a:solidFill>
                <a:latin typeface="+mn-lt"/>
                <a:ea typeface="+mn-ea"/>
                <a:cs typeface="+mn-cs"/>
              </a:rPr>
              <a:t>Provides investment advice for compensation (direct or indirect)</a:t>
            </a:r>
          </a:p>
        </p:txBody>
      </p:sp>
      <p:grpSp>
        <p:nvGrpSpPr>
          <p:cNvPr id="9" name="Group 8" descr="A Fiduciary is any person"/>
          <p:cNvGrpSpPr/>
          <p:nvPr/>
        </p:nvGrpSpPr>
        <p:grpSpPr>
          <a:xfrm>
            <a:off x="2971800" y="457200"/>
            <a:ext cx="7086600" cy="1219200"/>
            <a:chOff x="0" y="0"/>
            <a:chExt cx="8526072" cy="1219200"/>
          </a:xfrm>
          <a:solidFill>
            <a:srgbClr val="3333CC"/>
          </a:solidFill>
          <a:scene3d>
            <a:camera prst="orthographicFront">
              <a:rot lat="0" lon="0" rev="0"/>
            </a:camera>
            <a:lightRig rig="balanced" dir="t">
              <a:rot lat="0" lon="0" rev="8700000"/>
            </a:lightRig>
          </a:scene3d>
        </p:grpSpPr>
        <p:sp>
          <p:nvSpPr>
            <p:cNvPr id="10" name="Rounded Rectangle 9"/>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1"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algn="ctr" defTabSz="1955800">
                <a:lnSpc>
                  <a:spcPct val="90000"/>
                </a:lnSpc>
                <a:spcBef>
                  <a:spcPct val="0"/>
                </a:spcBef>
                <a:spcAft>
                  <a:spcPct val="35000"/>
                </a:spcAft>
              </a:pPr>
              <a:r>
                <a:rPr lang="en-US" sz="4400" dirty="0">
                  <a:ln w="6350">
                    <a:solidFill>
                      <a:schemeClr val="accent1">
                        <a:shade val="43000"/>
                      </a:schemeClr>
                    </a:solidFill>
                  </a:ln>
                  <a:solidFill>
                    <a:schemeClr val="bg1">
                      <a:lumMod val="10000"/>
                      <a:lumOff val="90000"/>
                    </a:schemeClr>
                  </a:solidFill>
                  <a:effectLst>
                    <a:outerShdw blurRad="26000" dist="26000" dir="14500000" algn="tl" rotWithShape="0">
                      <a:srgbClr val="000000">
                        <a:alpha val="40000"/>
                      </a:srgbClr>
                    </a:outerShdw>
                  </a:effectLst>
                  <a:latin typeface="Berlin Sans FB" panose="020E0602020502020306" pitchFamily="34" charset="0"/>
                  <a:ea typeface="+mj-ea"/>
                  <a:cs typeface="+mj-cs"/>
                </a:rPr>
                <a:t>What is a </a:t>
              </a:r>
              <a:r>
                <a:rPr lang="en-US" sz="4400" u="sng" dirty="0">
                  <a:ln w="6350">
                    <a:solidFill>
                      <a:schemeClr val="accent1">
                        <a:shade val="43000"/>
                      </a:schemeClr>
                    </a:solidFill>
                  </a:ln>
                  <a:solidFill>
                    <a:srgbClr val="FFFFFF"/>
                  </a:solidFill>
                  <a:effectLst>
                    <a:outerShdw blurRad="26000" dist="26000" dir="14500000" algn="tl" rotWithShape="0">
                      <a:srgbClr val="000000">
                        <a:alpha val="40000"/>
                      </a:srgbClr>
                    </a:outerShdw>
                  </a:effectLst>
                  <a:uFill>
                    <a:solidFill>
                      <a:srgbClr val="FFFFFF"/>
                    </a:solidFill>
                  </a:uFill>
                  <a:latin typeface="Berlin Sans FB" panose="020E0602020502020306" pitchFamily="34" charset="0"/>
                  <a:ea typeface="+mj-ea"/>
                  <a:cs typeface="+mj-cs"/>
                </a:rPr>
                <a:t>Fiduciary?</a:t>
              </a:r>
              <a:r>
                <a:rPr lang="en-US" sz="4400" dirty="0">
                  <a:ln w="6350">
                    <a:solidFill>
                      <a:schemeClr val="accent1">
                        <a:shade val="43000"/>
                      </a:schemeClr>
                    </a:solidFill>
                  </a:ln>
                  <a:solidFill>
                    <a:schemeClr val="bg1">
                      <a:lumMod val="10000"/>
                      <a:lumOff val="90000"/>
                    </a:schemeClr>
                  </a:solidFill>
                  <a:effectLst>
                    <a:outerShdw blurRad="26000" dist="26000" dir="14500000" algn="tl" rotWithShape="0">
                      <a:srgbClr val="000000">
                        <a:alpha val="40000"/>
                      </a:srgbClr>
                    </a:outerShdw>
                  </a:effectLst>
                  <a:latin typeface="Berlin Sans FB" panose="020E0602020502020306" pitchFamily="34" charset="0"/>
                  <a:ea typeface="+mj-ea"/>
                  <a:cs typeface="+mj-cs"/>
                </a:rPr>
                <a:t> </a:t>
              </a:r>
            </a:p>
          </p:txBody>
        </p:sp>
      </p:grpSp>
    </p:spTree>
    <p:extLst>
      <p:ext uri="{BB962C8B-B14F-4D97-AF65-F5344CB8AC3E}">
        <p14:creationId xmlns:p14="http://schemas.microsoft.com/office/powerpoint/2010/main" val="4210488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Plan Fiduciaries breakdown"/>
          <p:cNvGraphicFramePr/>
          <p:nvPr/>
        </p:nvGraphicFramePr>
        <p:xfrm>
          <a:off x="3962400" y="2971800"/>
          <a:ext cx="5638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4" name="Rectangle 3"/>
          <p:cNvSpPr>
            <a:spLocks noGrp="1" noChangeArrowheads="1"/>
          </p:cNvSpPr>
          <p:nvPr>
            <p:ph type="title" idx="4294967295"/>
          </p:nvPr>
        </p:nvSpPr>
        <p:spPr>
          <a:xfrm>
            <a:off x="1889760" y="1752601"/>
            <a:ext cx="9372600" cy="4221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346075" indent="-342900" defTabSz="914400" eaLnBrk="0" fontAlgn="base" hangingPunct="0">
              <a:spcAft>
                <a:spcPct val="0"/>
              </a:spcAft>
              <a:buClr>
                <a:schemeClr val="accent3">
                  <a:lumMod val="75000"/>
                </a:schemeClr>
              </a:buClr>
              <a:buSzPct val="80000"/>
              <a:buFont typeface="Arial" panose="020B0604020202020204" pitchFamily="34" charset="0"/>
              <a:buChar char="•"/>
              <a:defRPr/>
            </a:pPr>
            <a:r>
              <a:rPr lang="en-US" altLang="en-US" sz="3000" dirty="0">
                <a:solidFill>
                  <a:srgbClr val="002060"/>
                </a:solidFill>
                <a:latin typeface="+mn-lt"/>
                <a:ea typeface="+mn-ea"/>
                <a:cs typeface="+mn-cs"/>
              </a:rPr>
              <a:t>Plans can have multiple fiduciaries</a:t>
            </a:r>
          </a:p>
          <a:p>
            <a:pPr marL="346075" indent="-342900" defTabSz="914400" eaLnBrk="0" fontAlgn="base" hangingPunct="0">
              <a:spcAft>
                <a:spcPct val="0"/>
              </a:spcAft>
              <a:buClr>
                <a:schemeClr val="accent3">
                  <a:lumMod val="75000"/>
                </a:schemeClr>
              </a:buClr>
              <a:buSzPct val="80000"/>
              <a:buFont typeface="Arial" panose="020B0604020202020204" pitchFamily="34" charset="0"/>
              <a:buChar char="•"/>
              <a:defRPr/>
            </a:pPr>
            <a:r>
              <a:rPr lang="en-US" altLang="en-US" sz="3000" dirty="0">
                <a:solidFill>
                  <a:srgbClr val="002060"/>
                </a:solidFill>
                <a:latin typeface="+mn-lt"/>
                <a:ea typeface="+mn-ea"/>
                <a:cs typeface="+mn-cs"/>
              </a:rPr>
              <a:t>Fiduciaries can be named or functional</a:t>
            </a:r>
            <a:endParaRPr lang="en-US" altLang="en-US" sz="3200" dirty="0">
              <a:solidFill>
                <a:srgbClr val="002060"/>
              </a:solidFill>
              <a:latin typeface="+mn-lt"/>
              <a:ea typeface="+mn-ea"/>
              <a:cs typeface="+mn-cs"/>
            </a:endParaRPr>
          </a:p>
        </p:txBody>
      </p:sp>
      <p:grpSp>
        <p:nvGrpSpPr>
          <p:cNvPr id="6" name="Group 5" descr="Plan Fiduciaries"/>
          <p:cNvGrpSpPr/>
          <p:nvPr/>
        </p:nvGrpSpPr>
        <p:grpSpPr>
          <a:xfrm>
            <a:off x="3048000" y="381000"/>
            <a:ext cx="7086600" cy="1219200"/>
            <a:chOff x="0" y="0"/>
            <a:chExt cx="8526072" cy="1219200"/>
          </a:xfrm>
          <a:solidFill>
            <a:srgbClr val="3333CC"/>
          </a:solidFill>
          <a:scene3d>
            <a:camera prst="orthographicFront">
              <a:rot lat="0" lon="0" rev="0"/>
            </a:camera>
            <a:lightRig rig="balanced" dir="t">
              <a:rot lat="0" lon="0" rev="8700000"/>
            </a:lightRig>
          </a:scene3d>
        </p:grpSpPr>
        <p:sp>
          <p:nvSpPr>
            <p:cNvPr id="7" name="Rounded Rectangle 6"/>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8"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algn="ctr" defTabSz="1955800">
                <a:lnSpc>
                  <a:spcPct val="90000"/>
                </a:lnSpc>
                <a:spcBef>
                  <a:spcPct val="0"/>
                </a:spcBef>
                <a:spcAft>
                  <a:spcPct val="35000"/>
                </a:spcAft>
              </a:pPr>
              <a:r>
                <a:rPr lang="en-US" sz="4400" dirty="0">
                  <a:ln w="6350">
                    <a:solidFill>
                      <a:schemeClr val="accent1">
                        <a:shade val="43000"/>
                      </a:schemeClr>
                    </a:solidFill>
                  </a:ln>
                  <a:solidFill>
                    <a:schemeClr val="bg1">
                      <a:lumMod val="10000"/>
                      <a:lumOff val="90000"/>
                    </a:schemeClr>
                  </a:solidFill>
                  <a:effectLst>
                    <a:outerShdw blurRad="26000" dist="26000" dir="14500000" algn="tl" rotWithShape="0">
                      <a:srgbClr val="000000">
                        <a:alpha val="40000"/>
                      </a:srgbClr>
                    </a:outerShdw>
                  </a:effectLst>
                  <a:latin typeface="Berlin Sans FB" panose="020E0602020502020306" pitchFamily="34" charset="0"/>
                  <a:ea typeface="+mj-ea"/>
                  <a:cs typeface="+mj-cs"/>
                </a:rPr>
                <a:t>Plan Fiduciaries</a:t>
              </a:r>
            </a:p>
          </p:txBody>
        </p:sp>
      </p:grpSp>
    </p:spTree>
    <p:extLst>
      <p:ext uri="{BB962C8B-B14F-4D97-AF65-F5344CB8AC3E}">
        <p14:creationId xmlns:p14="http://schemas.microsoft.com/office/powerpoint/2010/main" val="42054064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960308" y="1476836"/>
            <a:ext cx="6477000" cy="52629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Act “solely in the interest” of participants &amp; beneficiaries</a:t>
            </a:r>
          </a:p>
          <a:p>
            <a:pPr marL="457200" indent="-457200" defTabSz="914400" eaLnBrk="0" fontAlgn="base" hangingPunct="0">
              <a:spcAft>
                <a:spcPct val="0"/>
              </a:spcAft>
              <a:buFont typeface="Arial" panose="020B0604020202020204" pitchFamily="34" charset="0"/>
              <a:buChar char="•"/>
              <a:defRPr/>
            </a:pPr>
            <a:endParaRPr lang="en-US" sz="2400" dirty="0">
              <a:solidFill>
                <a:srgbClr val="002060"/>
              </a:solidFill>
              <a:latin typeface="+mn-lt"/>
              <a:ea typeface="+mn-ea"/>
              <a:cs typeface="+mn-cs"/>
            </a:endParaRPr>
          </a:p>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Discharge duties prudently with care, skill and diligence</a:t>
            </a:r>
          </a:p>
          <a:p>
            <a:pPr marL="457200" indent="-457200" defTabSz="914400" eaLnBrk="0" fontAlgn="base" hangingPunct="0">
              <a:spcAft>
                <a:spcPct val="0"/>
              </a:spcAft>
              <a:buFont typeface="Arial" panose="020B0604020202020204" pitchFamily="34" charset="0"/>
              <a:buChar char="•"/>
              <a:defRPr/>
            </a:pPr>
            <a:endParaRPr lang="en-US" sz="2400" dirty="0">
              <a:solidFill>
                <a:srgbClr val="002060"/>
              </a:solidFill>
              <a:latin typeface="+mn-lt"/>
              <a:ea typeface="+mn-ea"/>
              <a:cs typeface="+mn-cs"/>
            </a:endParaRPr>
          </a:p>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Diversify plan investments</a:t>
            </a:r>
          </a:p>
          <a:p>
            <a:pPr marL="457200" indent="-457200" defTabSz="914400" eaLnBrk="0" fontAlgn="base" hangingPunct="0">
              <a:spcAft>
                <a:spcPct val="0"/>
              </a:spcAft>
              <a:buFont typeface="Arial" panose="020B0604020202020204" pitchFamily="34" charset="0"/>
              <a:buChar char="•"/>
              <a:defRPr/>
            </a:pPr>
            <a:endParaRPr lang="en-US" sz="2400" dirty="0">
              <a:solidFill>
                <a:srgbClr val="002060"/>
              </a:solidFill>
              <a:latin typeface="+mn-lt"/>
              <a:ea typeface="+mn-ea"/>
              <a:cs typeface="+mn-cs"/>
            </a:endParaRPr>
          </a:p>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Follow terms of governing documents (to the extent they are consistent with ERISA)</a:t>
            </a:r>
          </a:p>
          <a:p>
            <a:pPr defTabSz="914400" eaLnBrk="0" fontAlgn="base" hangingPunct="0">
              <a:spcAft>
                <a:spcPct val="0"/>
              </a:spcAft>
              <a:defRPr/>
            </a:pPr>
            <a:endParaRPr lang="en-US" sz="2400" dirty="0">
              <a:solidFill>
                <a:srgbClr val="002060"/>
              </a:solidFill>
              <a:latin typeface="+mn-lt"/>
              <a:ea typeface="+mn-ea"/>
              <a:cs typeface="+mn-cs"/>
            </a:endParaRPr>
          </a:p>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Follow governing provisions of ERISA under Part 7.</a:t>
            </a:r>
          </a:p>
        </p:txBody>
      </p:sp>
      <p:grpSp>
        <p:nvGrpSpPr>
          <p:cNvPr id="4" name="Group 3" descr="A Fiduciary must"/>
          <p:cNvGrpSpPr/>
          <p:nvPr/>
        </p:nvGrpSpPr>
        <p:grpSpPr>
          <a:xfrm>
            <a:off x="2910840" y="198120"/>
            <a:ext cx="7086600" cy="1219200"/>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algn="ctr" defTabSz="1955800">
                <a:lnSpc>
                  <a:spcPct val="90000"/>
                </a:lnSpc>
                <a:spcBef>
                  <a:spcPct val="0"/>
                </a:spcBef>
                <a:spcAft>
                  <a:spcPct val="35000"/>
                </a:spcAft>
              </a:pPr>
              <a:r>
                <a:rPr lang="en-US" sz="4400" dirty="0">
                  <a:ln w="6350">
                    <a:solidFill>
                      <a:schemeClr val="accent1">
                        <a:shade val="43000"/>
                      </a:schemeClr>
                    </a:solidFill>
                  </a:ln>
                  <a:solidFill>
                    <a:schemeClr val="bg1">
                      <a:lumMod val="10000"/>
                      <a:lumOff val="90000"/>
                    </a:schemeClr>
                  </a:solidFill>
                  <a:effectLst>
                    <a:outerShdw blurRad="26000" dist="26000" dir="14500000" algn="tl" rotWithShape="0">
                      <a:srgbClr val="000000">
                        <a:alpha val="40000"/>
                      </a:srgbClr>
                    </a:outerShdw>
                  </a:effectLst>
                  <a:latin typeface="Berlin Sans FB" panose="020E0602020502020306" pitchFamily="34" charset="0"/>
                  <a:ea typeface="+mj-ea"/>
                  <a:cs typeface="+mj-cs"/>
                </a:rPr>
                <a:t>A </a:t>
              </a:r>
              <a:r>
                <a:rPr lang="en-US" sz="4400" u="sng" dirty="0">
                  <a:ln w="6350">
                    <a:solidFill>
                      <a:schemeClr val="accent1">
                        <a:shade val="43000"/>
                      </a:schemeClr>
                    </a:solidFill>
                  </a:ln>
                  <a:solidFill>
                    <a:srgbClr val="FFFFFF"/>
                  </a:solidFill>
                  <a:effectLst>
                    <a:outerShdw blurRad="26000" dist="26000" dir="14500000" algn="tl" rotWithShape="0">
                      <a:srgbClr val="000000">
                        <a:alpha val="40000"/>
                      </a:srgbClr>
                    </a:outerShdw>
                  </a:effectLst>
                  <a:uFill>
                    <a:solidFill>
                      <a:srgbClr val="FFFFFF"/>
                    </a:solidFill>
                  </a:uFill>
                  <a:latin typeface="Berlin Sans FB" panose="020E0602020502020306" pitchFamily="34" charset="0"/>
                  <a:ea typeface="+mj-ea"/>
                  <a:cs typeface="+mj-cs"/>
                </a:rPr>
                <a:t>Fiduciary</a:t>
              </a:r>
              <a:r>
                <a:rPr lang="en-US" sz="4400" dirty="0">
                  <a:ln w="6350">
                    <a:solidFill>
                      <a:schemeClr val="accent1">
                        <a:shade val="43000"/>
                      </a:schemeClr>
                    </a:solidFill>
                  </a:ln>
                  <a:solidFill>
                    <a:schemeClr val="bg1">
                      <a:lumMod val="10000"/>
                      <a:lumOff val="90000"/>
                    </a:schemeClr>
                  </a:solidFill>
                  <a:effectLst>
                    <a:outerShdw blurRad="26000" dist="26000" dir="14500000" algn="tl" rotWithShape="0">
                      <a:srgbClr val="000000">
                        <a:alpha val="40000"/>
                      </a:srgbClr>
                    </a:outerShdw>
                  </a:effectLst>
                  <a:latin typeface="Berlin Sans FB" panose="020E0602020502020306" pitchFamily="34" charset="0"/>
                  <a:ea typeface="+mj-ea"/>
                  <a:cs typeface="+mj-cs"/>
                </a:rPr>
                <a:t> must:</a:t>
              </a:r>
            </a:p>
          </p:txBody>
        </p:sp>
      </p:grpSp>
    </p:spTree>
    <p:extLst>
      <p:ext uri="{BB962C8B-B14F-4D97-AF65-F5344CB8AC3E}">
        <p14:creationId xmlns:p14="http://schemas.microsoft.com/office/powerpoint/2010/main" val="4578551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276600" y="2209800"/>
            <a:ext cx="6553200" cy="3046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defTabSz="914400" eaLnBrk="0" fontAlgn="base" hangingPunct="0">
              <a:spcAft>
                <a:spcPct val="0"/>
              </a:spcAft>
              <a:buClr>
                <a:schemeClr val="accent3">
                  <a:lumMod val="75000"/>
                </a:schemeClr>
              </a:buClr>
              <a:buFont typeface="Arial" panose="020B0604020202020204" pitchFamily="34" charset="0"/>
              <a:buChar char="•"/>
              <a:defRPr/>
            </a:pPr>
            <a:r>
              <a:rPr lang="en-US" sz="2400" dirty="0">
                <a:solidFill>
                  <a:srgbClr val="002060"/>
                </a:solidFill>
                <a:latin typeface="+mn-lt"/>
                <a:ea typeface="+mn-ea"/>
                <a:cs typeface="+mn-cs"/>
              </a:rPr>
              <a:t>Act in the fiduciary’s own self interest</a:t>
            </a:r>
          </a:p>
          <a:p>
            <a:pPr marL="457200" indent="-457200" defTabSz="914400" eaLnBrk="0" fontAlgn="base" hangingPunct="0">
              <a:spcAft>
                <a:spcPct val="0"/>
              </a:spcAft>
              <a:buClr>
                <a:schemeClr val="accent3">
                  <a:lumMod val="75000"/>
                </a:schemeClr>
              </a:buClr>
              <a:buFont typeface="Arial" panose="020B0604020202020204" pitchFamily="34" charset="0"/>
              <a:buChar char="•"/>
              <a:defRPr/>
            </a:pPr>
            <a:endParaRPr lang="en-US" sz="2400" dirty="0">
              <a:solidFill>
                <a:srgbClr val="002060"/>
              </a:solidFill>
              <a:latin typeface="+mn-lt"/>
              <a:ea typeface="+mn-ea"/>
              <a:cs typeface="+mn-cs"/>
            </a:endParaRPr>
          </a:p>
          <a:p>
            <a:pPr marL="457200" indent="-457200" defTabSz="914400" eaLnBrk="0" fontAlgn="base" hangingPunct="0">
              <a:spcAft>
                <a:spcPct val="0"/>
              </a:spcAft>
              <a:buClr>
                <a:schemeClr val="accent3">
                  <a:lumMod val="75000"/>
                </a:schemeClr>
              </a:buClr>
              <a:buFont typeface="Arial" panose="020B0604020202020204" pitchFamily="34" charset="0"/>
              <a:buChar char="•"/>
              <a:defRPr/>
            </a:pPr>
            <a:r>
              <a:rPr lang="en-US" sz="2400" dirty="0">
                <a:solidFill>
                  <a:srgbClr val="002060"/>
                </a:solidFill>
                <a:latin typeface="+mn-lt"/>
                <a:ea typeface="+mn-ea"/>
                <a:cs typeface="+mn-cs"/>
              </a:rPr>
              <a:t>Act on behalf of a party with adverse interests</a:t>
            </a:r>
          </a:p>
          <a:p>
            <a:pPr marL="457200" indent="-457200" defTabSz="914400" eaLnBrk="0" fontAlgn="base" hangingPunct="0">
              <a:spcAft>
                <a:spcPct val="0"/>
              </a:spcAft>
              <a:buClr>
                <a:schemeClr val="accent3">
                  <a:lumMod val="75000"/>
                </a:schemeClr>
              </a:buClr>
              <a:buFont typeface="Arial" panose="020B0604020202020204" pitchFamily="34" charset="0"/>
              <a:buChar char="•"/>
              <a:defRPr/>
            </a:pPr>
            <a:endParaRPr lang="en-US" sz="2400" dirty="0">
              <a:solidFill>
                <a:srgbClr val="002060"/>
              </a:solidFill>
              <a:latin typeface="+mn-lt"/>
              <a:ea typeface="+mn-ea"/>
              <a:cs typeface="+mn-cs"/>
            </a:endParaRPr>
          </a:p>
          <a:p>
            <a:pPr marL="457200" indent="-457200" defTabSz="914400" eaLnBrk="0" fontAlgn="base" hangingPunct="0">
              <a:spcAft>
                <a:spcPct val="0"/>
              </a:spcAft>
              <a:buClr>
                <a:schemeClr val="accent3">
                  <a:lumMod val="75000"/>
                </a:schemeClr>
              </a:buClr>
              <a:buFont typeface="Arial" panose="020B0604020202020204" pitchFamily="34" charset="0"/>
              <a:buChar char="•"/>
              <a:defRPr/>
            </a:pPr>
            <a:r>
              <a:rPr lang="en-US" sz="2400" dirty="0">
                <a:solidFill>
                  <a:srgbClr val="002060"/>
                </a:solidFill>
                <a:latin typeface="+mn-lt"/>
                <a:ea typeface="+mn-ea"/>
                <a:cs typeface="+mn-cs"/>
              </a:rPr>
              <a:t>Accept “anything of value” from those doing business w/ the Plan (e.g. kickbacks)</a:t>
            </a:r>
          </a:p>
        </p:txBody>
      </p:sp>
      <p:grpSp>
        <p:nvGrpSpPr>
          <p:cNvPr id="4" name="Group 3" descr="A Fiduciary must not"/>
          <p:cNvGrpSpPr/>
          <p:nvPr/>
        </p:nvGrpSpPr>
        <p:grpSpPr>
          <a:xfrm>
            <a:off x="2971800" y="457200"/>
            <a:ext cx="7086600" cy="1219200"/>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algn="ctr" defTabSz="1955800">
                <a:lnSpc>
                  <a:spcPct val="90000"/>
                </a:lnSpc>
                <a:spcBef>
                  <a:spcPct val="0"/>
                </a:spcBef>
                <a:spcAft>
                  <a:spcPct val="35000"/>
                </a:spcAft>
              </a:pPr>
              <a:r>
                <a:rPr lang="en-US" sz="4400" dirty="0">
                  <a:ln w="6350">
                    <a:solidFill>
                      <a:schemeClr val="accent1">
                        <a:shade val="43000"/>
                      </a:schemeClr>
                    </a:solidFill>
                  </a:ln>
                  <a:solidFill>
                    <a:schemeClr val="bg1">
                      <a:lumMod val="10000"/>
                      <a:lumOff val="90000"/>
                    </a:schemeClr>
                  </a:solidFill>
                  <a:effectLst>
                    <a:outerShdw blurRad="26000" dist="26000" dir="14500000" algn="tl" rotWithShape="0">
                      <a:srgbClr val="000000">
                        <a:alpha val="40000"/>
                      </a:srgbClr>
                    </a:outerShdw>
                  </a:effectLst>
                  <a:latin typeface="Berlin Sans FB" panose="020E0602020502020306" pitchFamily="34" charset="0"/>
                  <a:ea typeface="+mj-ea"/>
                  <a:cs typeface="+mj-cs"/>
                </a:rPr>
                <a:t>A </a:t>
              </a:r>
              <a:r>
                <a:rPr lang="en-US" sz="4400" u="sng" dirty="0">
                  <a:ln w="6350">
                    <a:solidFill>
                      <a:schemeClr val="accent1">
                        <a:shade val="43000"/>
                      </a:schemeClr>
                    </a:solidFill>
                  </a:ln>
                  <a:solidFill>
                    <a:srgbClr val="FFFFFF"/>
                  </a:solidFill>
                  <a:effectLst>
                    <a:outerShdw blurRad="26000" dist="26000" dir="14500000" algn="tl" rotWithShape="0">
                      <a:srgbClr val="000000">
                        <a:alpha val="40000"/>
                      </a:srgbClr>
                    </a:outerShdw>
                  </a:effectLst>
                  <a:uFill>
                    <a:solidFill>
                      <a:srgbClr val="FFFFFF"/>
                    </a:solidFill>
                  </a:uFill>
                  <a:latin typeface="Berlin Sans FB" panose="020E0602020502020306" pitchFamily="34" charset="0"/>
                  <a:ea typeface="+mj-ea"/>
                  <a:cs typeface="+mj-cs"/>
                </a:rPr>
                <a:t>Fiduciary</a:t>
              </a:r>
              <a:r>
                <a:rPr lang="en-US" sz="4400" dirty="0">
                  <a:ln w="6350">
                    <a:solidFill>
                      <a:schemeClr val="accent1">
                        <a:shade val="43000"/>
                      </a:schemeClr>
                    </a:solidFill>
                  </a:ln>
                  <a:solidFill>
                    <a:schemeClr val="bg1">
                      <a:lumMod val="10000"/>
                      <a:lumOff val="90000"/>
                    </a:schemeClr>
                  </a:solidFill>
                  <a:effectLst>
                    <a:outerShdw blurRad="26000" dist="26000" dir="14500000" algn="tl" rotWithShape="0">
                      <a:srgbClr val="000000">
                        <a:alpha val="40000"/>
                      </a:srgbClr>
                    </a:outerShdw>
                  </a:effectLst>
                  <a:latin typeface="Berlin Sans FB" panose="020E0602020502020306" pitchFamily="34" charset="0"/>
                  <a:ea typeface="+mj-ea"/>
                  <a:cs typeface="+mj-cs"/>
                </a:rPr>
                <a:t> must NOT:</a:t>
              </a:r>
            </a:p>
          </p:txBody>
        </p:sp>
      </p:grpSp>
    </p:spTree>
    <p:extLst>
      <p:ext uri="{BB962C8B-B14F-4D97-AF65-F5344CB8AC3E}">
        <p14:creationId xmlns:p14="http://schemas.microsoft.com/office/powerpoint/2010/main" val="42928776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53C200-9AFF-20C4-ADA3-4DFC7C601ED6}"/>
              </a:ext>
            </a:extLst>
          </p:cNvPr>
          <p:cNvSpPr txBox="1">
            <a:spLocks noGrp="1"/>
          </p:cNvSpPr>
          <p:nvPr>
            <p:ph type="title" idx="4294967295"/>
          </p:nvPr>
        </p:nvSpPr>
        <p:spPr>
          <a:xfrm>
            <a:off x="3024361" y="5789015"/>
            <a:ext cx="7110239"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0" fontAlgn="base" hangingPunct="0">
              <a:spcAft>
                <a:spcPct val="0"/>
              </a:spcAft>
              <a:defRPr/>
            </a:pPr>
            <a:r>
              <a:rPr lang="en-US" sz="1400" dirty="0">
                <a:solidFill>
                  <a:schemeClr val="tx1"/>
                </a:solidFill>
                <a:latin typeface="Times New Roman" pitchFamily="18" charset="0"/>
                <a:ea typeface="+mn-ea"/>
                <a:cs typeface="+mn-cs"/>
              </a:rPr>
              <a:t>* Note that if a Plan/fiduciary/party in interest satisfies the requirements of a prohibited transaction exemption, the above transactions could be permissible</a:t>
            </a:r>
          </a:p>
        </p:txBody>
      </p:sp>
      <p:sp>
        <p:nvSpPr>
          <p:cNvPr id="3" name="Rectangle 2"/>
          <p:cNvSpPr/>
          <p:nvPr/>
        </p:nvSpPr>
        <p:spPr>
          <a:xfrm>
            <a:off x="3024361" y="2362201"/>
            <a:ext cx="7010400" cy="2585323"/>
          </a:xfrm>
          <a:prstGeom prst="rect">
            <a:avLst/>
          </a:prstGeom>
        </p:spPr>
        <p:txBody>
          <a:bodyPr wrap="square">
            <a:spAutoFit/>
          </a:bodyPr>
          <a:lstStyle/>
          <a:p>
            <a:pPr marL="342900" indent="-342900">
              <a:buClr>
                <a:schemeClr val="accent3">
                  <a:lumMod val="75000"/>
                </a:schemeClr>
              </a:buClr>
              <a:buFont typeface="Arial" panose="020B0604020202020204" pitchFamily="34" charset="0"/>
              <a:buChar char="•"/>
            </a:pPr>
            <a:r>
              <a:rPr lang="en-US" dirty="0"/>
              <a:t>Sale or exchange of plan assets with a </a:t>
            </a:r>
            <a:r>
              <a:rPr lang="en-US" u="sng" dirty="0"/>
              <a:t>party in interest</a:t>
            </a:r>
            <a:r>
              <a:rPr lang="en-US" dirty="0"/>
              <a:t> (PII)</a:t>
            </a:r>
          </a:p>
          <a:p>
            <a:pPr marL="342900" indent="-342900">
              <a:buClr>
                <a:schemeClr val="accent3">
                  <a:lumMod val="75000"/>
                </a:schemeClr>
              </a:buClr>
              <a:buFont typeface="Arial" panose="020B0604020202020204" pitchFamily="34" charset="0"/>
              <a:buChar char="•"/>
            </a:pPr>
            <a:endParaRPr lang="en-US" dirty="0"/>
          </a:p>
          <a:p>
            <a:pPr marL="342900" indent="-342900">
              <a:buClr>
                <a:schemeClr val="accent3">
                  <a:lumMod val="75000"/>
                </a:schemeClr>
              </a:buClr>
              <a:buFont typeface="Arial" panose="020B0604020202020204" pitchFamily="34" charset="0"/>
              <a:buChar char="•"/>
            </a:pPr>
            <a:r>
              <a:rPr lang="en-US" dirty="0"/>
              <a:t>Extension of loan or credit to a party in interest</a:t>
            </a:r>
          </a:p>
          <a:p>
            <a:pPr marL="342900" indent="-342900">
              <a:buClr>
                <a:schemeClr val="accent3">
                  <a:lumMod val="75000"/>
                </a:schemeClr>
              </a:buClr>
              <a:buFont typeface="Arial" panose="020B0604020202020204" pitchFamily="34" charset="0"/>
              <a:buChar char="•"/>
            </a:pPr>
            <a:endParaRPr lang="en-US" dirty="0"/>
          </a:p>
          <a:p>
            <a:pPr marL="342900" indent="-342900">
              <a:buClr>
                <a:schemeClr val="accent3">
                  <a:lumMod val="75000"/>
                </a:schemeClr>
              </a:buClr>
              <a:buFont typeface="Arial" panose="020B0604020202020204" pitchFamily="34" charset="0"/>
              <a:buChar char="•"/>
            </a:pPr>
            <a:r>
              <a:rPr lang="en-US" dirty="0"/>
              <a:t>Contract for goods, services or facilities with a party in interest</a:t>
            </a:r>
          </a:p>
          <a:p>
            <a:pPr>
              <a:buClr>
                <a:schemeClr val="accent3">
                  <a:lumMod val="75000"/>
                </a:schemeClr>
              </a:buClr>
            </a:pPr>
            <a:endParaRPr lang="en-US" dirty="0"/>
          </a:p>
          <a:p>
            <a:pPr marL="342900" indent="-342900">
              <a:buClr>
                <a:schemeClr val="accent3">
                  <a:lumMod val="75000"/>
                </a:schemeClr>
              </a:buClr>
              <a:buFont typeface="Arial" panose="020B0604020202020204" pitchFamily="34" charset="0"/>
              <a:buChar char="•"/>
            </a:pPr>
            <a:r>
              <a:rPr lang="en-US" dirty="0"/>
              <a:t>Transfer plan assets to a party in interest for their use or benefit</a:t>
            </a:r>
          </a:p>
        </p:txBody>
      </p:sp>
      <p:grpSp>
        <p:nvGrpSpPr>
          <p:cNvPr id="4" name="Group 3" descr="Fiduciaries must not cause the plan to engage in a prohibited transaction such as"/>
          <p:cNvGrpSpPr/>
          <p:nvPr/>
        </p:nvGrpSpPr>
        <p:grpSpPr>
          <a:xfrm>
            <a:off x="2667000" y="609600"/>
            <a:ext cx="7772400" cy="1431956"/>
            <a:chOff x="25931" y="-15844"/>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25931" y="-15844"/>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r>
                <a:rPr lang="en-US" sz="3200" u="sng" dirty="0">
                  <a:ln w="6350">
                    <a:solidFill>
                      <a:schemeClr val="accent1">
                        <a:shade val="43000"/>
                      </a:schemeClr>
                    </a:solidFill>
                  </a:ln>
                  <a:solidFill>
                    <a:srgbClr val="FFFFFF"/>
                  </a:solidFill>
                  <a:effectLst>
                    <a:outerShdw blurRad="26000" dist="26000" dir="14500000" algn="tl" rotWithShape="0">
                      <a:srgbClr val="000000">
                        <a:alpha val="40000"/>
                      </a:srgbClr>
                    </a:outerShdw>
                  </a:effectLst>
                  <a:uFill>
                    <a:solidFill>
                      <a:srgbClr val="FFFFFF"/>
                    </a:solidFill>
                  </a:uFill>
                  <a:latin typeface="Berlin Sans FB" panose="020E0602020502020306" pitchFamily="34" charset="0"/>
                  <a:ea typeface="+mj-ea"/>
                  <a:cs typeface="+mj-cs"/>
                </a:rPr>
                <a:t>Fiduciaries</a:t>
              </a:r>
              <a:r>
                <a:rPr lang="en-US" sz="3200" dirty="0">
                  <a:ln w="6350">
                    <a:solidFill>
                      <a:schemeClr val="accent1">
                        <a:shade val="43000"/>
                      </a:schemeClr>
                    </a:solidFill>
                  </a:ln>
                  <a:solidFill>
                    <a:schemeClr val="bg1">
                      <a:lumMod val="10000"/>
                      <a:lumOff val="90000"/>
                    </a:schemeClr>
                  </a:solidFill>
                  <a:effectLst>
                    <a:outerShdw blurRad="26000" dist="26000" dir="14500000" algn="tl" rotWithShape="0">
                      <a:srgbClr val="000000">
                        <a:alpha val="40000"/>
                      </a:srgbClr>
                    </a:outerShdw>
                  </a:effectLst>
                  <a:latin typeface="Berlin Sans FB" panose="020E0602020502020306" pitchFamily="34" charset="0"/>
                  <a:ea typeface="+mj-ea"/>
                  <a:cs typeface="+mj-cs"/>
                </a:rPr>
                <a:t> </a:t>
              </a:r>
              <a:r>
                <a:rPr lang="en-US" sz="3200" dirty="0">
                  <a:effectLst>
                    <a:outerShdw blurRad="38100" dist="38100" dir="2700000" algn="tl">
                      <a:srgbClr val="000000">
                        <a:alpha val="43137"/>
                      </a:srgbClr>
                    </a:outerShdw>
                  </a:effectLst>
                  <a:latin typeface="Berlin Sans FB" panose="020E0602020502020306" pitchFamily="34" charset="0"/>
                </a:rPr>
                <a:t>must NOT cause the Plan to engage in a prohibited transaction such as: </a:t>
              </a:r>
            </a:p>
          </p:txBody>
        </p:sp>
      </p:grpSp>
    </p:spTree>
    <p:extLst>
      <p:ext uri="{BB962C8B-B14F-4D97-AF65-F5344CB8AC3E}">
        <p14:creationId xmlns:p14="http://schemas.microsoft.com/office/powerpoint/2010/main" val="9407444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a:xfrm>
            <a:off x="2590800" y="228600"/>
            <a:ext cx="7924800" cy="1143000"/>
          </a:xfrm>
        </p:spPr>
        <p:txBody>
          <a:bodyPr>
            <a:normAutofit/>
          </a:bodyPr>
          <a:lstStyle/>
          <a:p>
            <a:pPr eaLnBrk="1" hangingPunct="1"/>
            <a:r>
              <a:rPr lang="en-US" alt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Parties in Interest</a:t>
            </a:r>
          </a:p>
        </p:txBody>
      </p:sp>
      <p:graphicFrame>
        <p:nvGraphicFramePr>
          <p:cNvPr id="2" name="Content Placeholder 1" descr="Parties in Interest breakdown"/>
          <p:cNvGraphicFramePr>
            <a:graphicFrameLocks noGrp="1"/>
          </p:cNvGraphicFramePr>
          <p:nvPr>
            <p:ph sz="quarter" idx="4294967295"/>
            <p:extLst>
              <p:ext uri="{D42A27DB-BD31-4B8C-83A1-F6EECF244321}">
                <p14:modId xmlns:p14="http://schemas.microsoft.com/office/powerpoint/2010/main" val="3315418610"/>
              </p:ext>
            </p:extLst>
          </p:nvPr>
        </p:nvGraphicFramePr>
        <p:xfrm>
          <a:off x="2743201" y="1828801"/>
          <a:ext cx="7546975" cy="4832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8" descr="Decorative"/>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6909006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descr="Fiduciaries liabilities breakdown"/>
          <p:cNvGraphicFramePr>
            <a:graphicFrameLocks noGrp="1"/>
          </p:cNvGraphicFramePr>
          <p:nvPr>
            <p:ph sz="quarter" idx="4294967295"/>
            <p:extLst>
              <p:ext uri="{D42A27DB-BD31-4B8C-83A1-F6EECF244321}">
                <p14:modId xmlns:p14="http://schemas.microsoft.com/office/powerpoint/2010/main" val="3968263869"/>
              </p:ext>
            </p:extLst>
          </p:nvPr>
        </p:nvGraphicFramePr>
        <p:xfrm>
          <a:off x="2743200" y="838200"/>
          <a:ext cx="7620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hidden="1"/>
          <p:cNvSpPr>
            <a:spLocks noGrp="1"/>
          </p:cNvSpPr>
          <p:nvPr>
            <p:ph type="title" idx="4294967295"/>
          </p:nvPr>
        </p:nvSpPr>
        <p:spPr/>
        <p:txBody>
          <a:bodyPr/>
          <a:lstStyle/>
          <a:p>
            <a:r>
              <a:rPr lang="en-US" dirty="0"/>
              <a:t>Fiduciaries</a:t>
            </a:r>
          </a:p>
        </p:txBody>
      </p:sp>
    </p:spTree>
    <p:extLst>
      <p:ext uri="{BB962C8B-B14F-4D97-AF65-F5344CB8AC3E}">
        <p14:creationId xmlns:p14="http://schemas.microsoft.com/office/powerpoint/2010/main" val="6634281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idx="4294967295"/>
          </p:nvPr>
        </p:nvSpPr>
        <p:spPr/>
        <p:txBody>
          <a:bodyPr/>
          <a:lstStyle/>
          <a:p>
            <a:r>
              <a:rPr lang="en-US" dirty="0">
                <a:solidFill>
                  <a:schemeClr val="tx1"/>
                </a:solidFill>
              </a:rPr>
              <a:t>Outline of Presentation</a:t>
            </a:r>
          </a:p>
        </p:txBody>
      </p:sp>
      <p:sp>
        <p:nvSpPr>
          <p:cNvPr id="2" name="Line 19">
            <a:extLst>
              <a:ext uri="{C183D7F6-B498-43B3-948B-1728B52AA6E4}">
                <adec:decorative xmlns:adec="http://schemas.microsoft.com/office/drawing/2017/decorative" val="1"/>
              </a:ext>
            </a:extLst>
          </p:cNvPr>
          <p:cNvSpPr>
            <a:spLocks noChangeShapeType="1"/>
          </p:cNvSpPr>
          <p:nvPr/>
        </p:nvSpPr>
        <p:spPr bwMode="auto">
          <a:xfrm>
            <a:off x="1310640" y="1741592"/>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 name="Rectangle 3"/>
          <p:cNvSpPr txBox="1">
            <a:spLocks noChangeArrowheads="1"/>
          </p:cNvSpPr>
          <p:nvPr/>
        </p:nvSpPr>
        <p:spPr>
          <a:xfrm>
            <a:off x="2743200" y="1959008"/>
            <a:ext cx="7315200" cy="4572000"/>
          </a:xfrm>
          <a:prstGeom prst="rect">
            <a:avLst/>
          </a:prstGeom>
        </p:spPr>
        <p:txBody>
          <a:bodyPr>
            <a:normAutofit fontScale="6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buFont typeface="Wingdings" pitchFamily="2" charset="2"/>
              <a:buChar char="§"/>
            </a:pPr>
            <a:r>
              <a:rPr lang="en-US" altLang="en-US" dirty="0">
                <a:solidFill>
                  <a:schemeClr val="tx2">
                    <a:lumMod val="25000"/>
                  </a:schemeClr>
                </a:solidFill>
              </a:rPr>
              <a:t>Background on EBSA</a:t>
            </a:r>
          </a:p>
          <a:p>
            <a:pPr>
              <a:buFont typeface="Wingdings" pitchFamily="2" charset="2"/>
              <a:buChar char="§"/>
            </a:pPr>
            <a:endParaRPr lang="en-US" altLang="en-US" dirty="0">
              <a:solidFill>
                <a:schemeClr val="tx2">
                  <a:lumMod val="25000"/>
                </a:schemeClr>
              </a:solidFill>
            </a:endParaRPr>
          </a:p>
          <a:p>
            <a:pPr>
              <a:buFont typeface="Wingdings" pitchFamily="2" charset="2"/>
              <a:buChar char="§"/>
            </a:pPr>
            <a:r>
              <a:rPr lang="en-US" altLang="en-US" dirty="0">
                <a:solidFill>
                  <a:schemeClr val="tx2">
                    <a:lumMod val="25000"/>
                  </a:schemeClr>
                </a:solidFill>
              </a:rPr>
              <a:t>ERISA and fiduciary responsibility</a:t>
            </a:r>
          </a:p>
          <a:p>
            <a:pPr>
              <a:buFont typeface="Wingdings" pitchFamily="2" charset="2"/>
              <a:buChar char="§"/>
            </a:pPr>
            <a:endParaRPr lang="en-US" altLang="en-US" dirty="0">
              <a:solidFill>
                <a:schemeClr val="tx2">
                  <a:lumMod val="25000"/>
                </a:schemeClr>
              </a:solidFill>
            </a:endParaRPr>
          </a:p>
          <a:p>
            <a:pPr>
              <a:buFont typeface="Wingdings" pitchFamily="2" charset="2"/>
              <a:buChar char="§"/>
            </a:pPr>
            <a:r>
              <a:rPr lang="en-US" altLang="en-US" dirty="0">
                <a:solidFill>
                  <a:schemeClr val="tx2">
                    <a:lumMod val="25000"/>
                  </a:schemeClr>
                </a:solidFill>
              </a:rPr>
              <a:t>Types of investigations</a:t>
            </a:r>
          </a:p>
          <a:p>
            <a:pPr>
              <a:buFont typeface="Wingdings" pitchFamily="2" charset="2"/>
              <a:buChar char="§"/>
            </a:pPr>
            <a:endParaRPr lang="en-US" altLang="en-US" dirty="0">
              <a:solidFill>
                <a:schemeClr val="tx2">
                  <a:lumMod val="25000"/>
                </a:schemeClr>
              </a:solidFill>
            </a:endParaRPr>
          </a:p>
          <a:p>
            <a:pPr>
              <a:buFont typeface="Wingdings" pitchFamily="2" charset="2"/>
              <a:buChar char="§"/>
            </a:pPr>
            <a:r>
              <a:rPr lang="en-US" altLang="en-US" dirty="0">
                <a:solidFill>
                  <a:schemeClr val="tx2">
                    <a:lumMod val="25000"/>
                  </a:schemeClr>
                </a:solidFill>
              </a:rPr>
              <a:t>Health Enforcement Initiatives Project</a:t>
            </a:r>
          </a:p>
          <a:p>
            <a:pPr>
              <a:buFont typeface="Wingdings" pitchFamily="2" charset="2"/>
              <a:buChar char="§"/>
            </a:pPr>
            <a:endParaRPr lang="en-US" altLang="en-US" dirty="0">
              <a:solidFill>
                <a:schemeClr val="tx2">
                  <a:lumMod val="25000"/>
                </a:schemeClr>
              </a:solidFill>
            </a:endParaRPr>
          </a:p>
          <a:p>
            <a:pPr>
              <a:buFont typeface="Wingdings" pitchFamily="2" charset="2"/>
              <a:buChar char="§"/>
            </a:pPr>
            <a:r>
              <a:rPr lang="en-US" altLang="en-US" dirty="0">
                <a:solidFill>
                  <a:schemeClr val="tx2">
                    <a:lumMod val="25000"/>
                  </a:schemeClr>
                </a:solidFill>
              </a:rPr>
              <a:t>EBSA investigation process</a:t>
            </a:r>
          </a:p>
          <a:p>
            <a:pPr>
              <a:buFont typeface="Wingdings" pitchFamily="2" charset="2"/>
              <a:buChar char="§"/>
            </a:pPr>
            <a:endParaRPr lang="en-US" altLang="en-US" dirty="0">
              <a:solidFill>
                <a:schemeClr val="tx2">
                  <a:lumMod val="25000"/>
                </a:schemeClr>
              </a:solidFill>
            </a:endParaRPr>
          </a:p>
          <a:p>
            <a:pPr>
              <a:buFont typeface="Wingdings" pitchFamily="2" charset="2"/>
              <a:buChar char="§"/>
            </a:pPr>
            <a:r>
              <a:rPr lang="en-US" altLang="en-US" dirty="0">
                <a:solidFill>
                  <a:schemeClr val="tx2">
                    <a:lumMod val="25000"/>
                  </a:schemeClr>
                </a:solidFill>
              </a:rPr>
              <a:t>Correction &amp; Voluntary Fiduciary Compliance Program</a:t>
            </a:r>
          </a:p>
          <a:p>
            <a:pPr>
              <a:buFont typeface="Wingdings" pitchFamily="2" charset="2"/>
              <a:buChar char="§"/>
            </a:pPr>
            <a:endParaRPr lang="en-US" altLang="en-US" dirty="0">
              <a:solidFill>
                <a:schemeClr val="tx2">
                  <a:lumMod val="25000"/>
                </a:schemeClr>
              </a:solidFill>
            </a:endParaRPr>
          </a:p>
          <a:p>
            <a:pPr>
              <a:buFont typeface="Wingdings" pitchFamily="2" charset="2"/>
              <a:buChar char="§"/>
            </a:pPr>
            <a:r>
              <a:rPr lang="en-US" altLang="en-US" dirty="0">
                <a:solidFill>
                  <a:schemeClr val="tx2">
                    <a:lumMod val="25000"/>
                  </a:schemeClr>
                </a:solidFill>
              </a:rPr>
              <a:t>Compliance assistance and other resources</a:t>
            </a:r>
          </a:p>
          <a:p>
            <a:pPr>
              <a:buFont typeface="Wingdings" pitchFamily="2" charset="2"/>
              <a:buChar char="§"/>
            </a:pPr>
            <a:endParaRPr lang="en-US" altLang="en-US" dirty="0">
              <a:solidFill>
                <a:schemeClr val="tx2">
                  <a:lumMod val="25000"/>
                </a:schemeClr>
              </a:solidFill>
            </a:endParaRPr>
          </a:p>
          <a:p>
            <a:pPr>
              <a:buFont typeface="Wingdings" pitchFamily="2" charset="2"/>
              <a:buChar char="§"/>
            </a:pPr>
            <a:endParaRPr lang="en-US" altLang="en-US" dirty="0"/>
          </a:p>
          <a:p>
            <a:pPr>
              <a:buFont typeface="Wingdings" pitchFamily="2" charset="2"/>
              <a:buChar char="§"/>
            </a:pPr>
            <a:endParaRPr lang="en-US" altLang="en-US" dirty="0"/>
          </a:p>
          <a:p>
            <a:pPr>
              <a:buFont typeface="Wingdings" pitchFamily="2" charset="2"/>
              <a:buChar char="§"/>
            </a:pPr>
            <a:endParaRPr lang="en-US" altLang="en-US" dirty="0"/>
          </a:p>
          <a:p>
            <a:pPr>
              <a:buFont typeface="Wingdings" pitchFamily="2" charset="2"/>
              <a:buChar char="§"/>
            </a:pPr>
            <a:endParaRPr lang="en-US" altLang="en-US" sz="2200" dirty="0"/>
          </a:p>
          <a:p>
            <a:pPr lvl="1">
              <a:buNone/>
            </a:pPr>
            <a:endParaRPr lang="en-US" altLang="en-US" dirty="0"/>
          </a:p>
        </p:txBody>
      </p:sp>
    </p:spTree>
    <p:extLst>
      <p:ext uri="{BB962C8B-B14F-4D97-AF65-F5344CB8AC3E}">
        <p14:creationId xmlns:p14="http://schemas.microsoft.com/office/powerpoint/2010/main" val="3061993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87984" y="1981201"/>
            <a:ext cx="7037132" cy="48936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ERISA Sec. 502(l) imposes a 20% penalty on the amount paid pursuant to a court order or settlement agreement.</a:t>
            </a:r>
          </a:p>
          <a:p>
            <a:pPr marL="457200" indent="-457200" defTabSz="914400" eaLnBrk="0" fontAlgn="base" hangingPunct="0">
              <a:spcAft>
                <a:spcPct val="0"/>
              </a:spcAft>
              <a:buFont typeface="Arial" panose="020B0604020202020204" pitchFamily="34" charset="0"/>
              <a:buChar char="•"/>
              <a:defRPr/>
            </a:pPr>
            <a:endParaRPr lang="en-US" sz="2400" dirty="0">
              <a:solidFill>
                <a:srgbClr val="002060"/>
              </a:solidFill>
              <a:latin typeface="+mn-lt"/>
              <a:ea typeface="+mn-ea"/>
              <a:cs typeface="+mn-cs"/>
            </a:endParaRPr>
          </a:p>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The IRS can impose excise tax on prohibited transactions.</a:t>
            </a:r>
          </a:p>
          <a:p>
            <a:pPr marL="457200" indent="-457200" defTabSz="914400" eaLnBrk="0" fontAlgn="base" hangingPunct="0">
              <a:spcAft>
                <a:spcPct val="0"/>
              </a:spcAft>
              <a:buFont typeface="Arial" panose="020B0604020202020204" pitchFamily="34" charset="0"/>
              <a:buChar char="•"/>
              <a:defRPr/>
            </a:pPr>
            <a:endParaRPr lang="en-US" sz="2400" dirty="0">
              <a:solidFill>
                <a:srgbClr val="002060"/>
              </a:solidFill>
              <a:latin typeface="+mn-lt"/>
              <a:ea typeface="+mn-ea"/>
              <a:cs typeface="+mn-cs"/>
            </a:endParaRPr>
          </a:p>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The IRS can impose excise tax under IRC Sec. 4980D for failure to meet certain group health plan requirements</a:t>
            </a:r>
          </a:p>
          <a:p>
            <a:pPr marL="457200" indent="-457200" defTabSz="914400" eaLnBrk="0" fontAlgn="base" hangingPunct="0">
              <a:spcAft>
                <a:spcPct val="0"/>
              </a:spcAft>
              <a:buFont typeface="Arial" panose="020B0604020202020204" pitchFamily="34" charset="0"/>
              <a:buChar char="•"/>
              <a:defRPr/>
            </a:pPr>
            <a:endParaRPr lang="en-US" sz="2400" dirty="0">
              <a:solidFill>
                <a:srgbClr val="002060"/>
              </a:solidFill>
              <a:latin typeface="+mn-lt"/>
              <a:ea typeface="+mn-ea"/>
              <a:cs typeface="+mn-cs"/>
            </a:endParaRPr>
          </a:p>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Numerous other penalties for Reporting and Disclosure failures</a:t>
            </a:r>
          </a:p>
        </p:txBody>
      </p:sp>
      <p:grpSp>
        <p:nvGrpSpPr>
          <p:cNvPr id="5" name="Group 4" descr="Penalties may be imposed for a breach of fiduciary duty"/>
          <p:cNvGrpSpPr/>
          <p:nvPr/>
        </p:nvGrpSpPr>
        <p:grpSpPr>
          <a:xfrm>
            <a:off x="3087984" y="457200"/>
            <a:ext cx="7086600" cy="1219200"/>
            <a:chOff x="0" y="0"/>
            <a:chExt cx="8526072" cy="1219200"/>
          </a:xfrm>
          <a:solidFill>
            <a:srgbClr val="3333CC"/>
          </a:solidFill>
          <a:scene3d>
            <a:camera prst="orthographicFront">
              <a:rot lat="0" lon="0" rev="0"/>
            </a:camera>
            <a:lightRig rig="balanced" dir="t">
              <a:rot lat="0" lon="0" rev="8700000"/>
            </a:lightRig>
          </a:scene3d>
        </p:grpSpPr>
        <p:sp>
          <p:nvSpPr>
            <p:cNvPr id="6" name="Rounded Rectangle 5"/>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7"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r>
                <a:rPr lang="en-US" sz="3600" dirty="0"/>
                <a:t>Penalties may be imposed for a breach of fiduciary duty</a:t>
              </a:r>
            </a:p>
          </p:txBody>
        </p:sp>
      </p:grpSp>
    </p:spTree>
    <p:extLst>
      <p:ext uri="{BB962C8B-B14F-4D97-AF65-F5344CB8AC3E}">
        <p14:creationId xmlns:p14="http://schemas.microsoft.com/office/powerpoint/2010/main" val="35702000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0400" y="2137590"/>
            <a:ext cx="6808532" cy="27392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0" fontAlgn="base" hangingPunct="0">
              <a:spcAft>
                <a:spcPct val="0"/>
              </a:spcAft>
              <a:defRPr/>
            </a:pPr>
            <a:r>
              <a:rPr lang="en-US" sz="2800" b="1" dirty="0">
                <a:solidFill>
                  <a:schemeClr val="tx1">
                    <a:lumMod val="90000"/>
                    <a:lumOff val="10000"/>
                  </a:schemeClr>
                </a:solidFill>
                <a:effectLst>
                  <a:outerShdw blurRad="38100" dist="38100" dir="2700000" algn="tl">
                    <a:srgbClr val="000000">
                      <a:alpha val="43137"/>
                    </a:srgbClr>
                  </a:outerShdw>
                </a:effectLst>
                <a:latin typeface="+mn-lt"/>
                <a:ea typeface="+mn-ea"/>
                <a:cs typeface="+mn-cs"/>
              </a:rPr>
              <a:t>Examples include</a:t>
            </a:r>
            <a:r>
              <a:rPr lang="en-US" sz="2400" dirty="0">
                <a:solidFill>
                  <a:schemeClr val="tx1"/>
                </a:solidFill>
                <a:latin typeface="Times New Roman" pitchFamily="18" charset="0"/>
                <a:ea typeface="+mn-ea"/>
                <a:cs typeface="+mn-cs"/>
              </a:rPr>
              <a:t>:</a:t>
            </a:r>
          </a:p>
          <a:p>
            <a:pPr marL="457200" indent="-457200" defTabSz="914400" eaLnBrk="0" fontAlgn="base" hangingPunct="0">
              <a:spcAft>
                <a:spcPct val="0"/>
              </a:spcAft>
              <a:buFont typeface="Arial" panose="020B0604020202020204" pitchFamily="34" charset="0"/>
              <a:buChar char="•"/>
              <a:defRPr/>
            </a:pPr>
            <a:endParaRPr lang="en-US" sz="2400" dirty="0">
              <a:solidFill>
                <a:srgbClr val="002060"/>
              </a:solidFill>
              <a:latin typeface="+mn-lt"/>
              <a:ea typeface="+mn-ea"/>
              <a:cs typeface="+mn-cs"/>
            </a:endParaRPr>
          </a:p>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Accepting kickbacks</a:t>
            </a:r>
          </a:p>
          <a:p>
            <a:pPr marL="457200" indent="-457200" defTabSz="914400" eaLnBrk="0" fontAlgn="base" hangingPunct="0">
              <a:spcAft>
                <a:spcPct val="0"/>
              </a:spcAft>
              <a:buFont typeface="Arial" panose="020B0604020202020204" pitchFamily="34" charset="0"/>
              <a:buChar char="•"/>
              <a:defRPr/>
            </a:pPr>
            <a:endParaRPr lang="en-US" sz="2400" dirty="0">
              <a:solidFill>
                <a:srgbClr val="002060"/>
              </a:solidFill>
              <a:latin typeface="+mn-lt"/>
              <a:ea typeface="+mn-ea"/>
              <a:cs typeface="+mn-cs"/>
            </a:endParaRPr>
          </a:p>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Filing fraudulent claims</a:t>
            </a:r>
          </a:p>
          <a:p>
            <a:pPr marL="457200" indent="-457200" defTabSz="914400" eaLnBrk="0" fontAlgn="base" hangingPunct="0">
              <a:spcAft>
                <a:spcPct val="0"/>
              </a:spcAft>
              <a:buFont typeface="Arial" panose="020B0604020202020204" pitchFamily="34" charset="0"/>
              <a:buChar char="•"/>
              <a:defRPr/>
            </a:pPr>
            <a:endParaRPr lang="en-US" sz="2400" dirty="0">
              <a:solidFill>
                <a:srgbClr val="002060"/>
              </a:solidFill>
              <a:latin typeface="+mn-lt"/>
              <a:ea typeface="+mn-ea"/>
              <a:cs typeface="+mn-cs"/>
            </a:endParaRPr>
          </a:p>
          <a:p>
            <a:pPr marL="457200" indent="-457200" defTabSz="914400" eaLnBrk="0" fontAlgn="base" hangingPunct="0">
              <a:spcAft>
                <a:spcPct val="0"/>
              </a:spcAft>
              <a:buFont typeface="Arial" panose="020B0604020202020204" pitchFamily="34" charset="0"/>
              <a:buChar char="•"/>
              <a:defRPr/>
            </a:pPr>
            <a:r>
              <a:rPr lang="en-US" sz="2400" dirty="0">
                <a:solidFill>
                  <a:srgbClr val="002060"/>
                </a:solidFill>
                <a:latin typeface="+mn-lt"/>
                <a:ea typeface="+mn-ea"/>
                <a:cs typeface="+mn-cs"/>
              </a:rPr>
              <a:t>Stealing premiums or contributions</a:t>
            </a:r>
          </a:p>
        </p:txBody>
      </p:sp>
      <p:grpSp>
        <p:nvGrpSpPr>
          <p:cNvPr id="4" name="Group 3" descr="Some fiduciary breaches may also constitute criminal violations of ERISA, other federal law, or state law"/>
          <p:cNvGrpSpPr/>
          <p:nvPr/>
        </p:nvGrpSpPr>
        <p:grpSpPr>
          <a:xfrm>
            <a:off x="2971800" y="457200"/>
            <a:ext cx="7086600" cy="1371600"/>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r>
                <a:rPr lang="en-US" sz="2800" dirty="0"/>
                <a:t>Some fiduciary breaches may also constitute criminal violations of ERISA, other federal law, or state law.</a:t>
              </a:r>
            </a:p>
          </p:txBody>
        </p:sp>
      </p:grpSp>
    </p:spTree>
    <p:extLst>
      <p:ext uri="{BB962C8B-B14F-4D97-AF65-F5344CB8AC3E}">
        <p14:creationId xmlns:p14="http://schemas.microsoft.com/office/powerpoint/2010/main" val="12030758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2966"/>
            <a:ext cx="7239000" cy="1362075"/>
          </a:xfrm>
        </p:spPr>
        <p:txBody>
          <a:bodyPr>
            <a:normAutofit/>
          </a:bodyPr>
          <a:lstStyle/>
          <a:p>
            <a:pPr>
              <a:lnSpc>
                <a:spcPct val="80000"/>
              </a:lnSpc>
              <a:spcBef>
                <a:spcPct val="20000"/>
              </a:spcBef>
              <a:buClr>
                <a:schemeClr val="accent1"/>
              </a:buClr>
              <a:buSzPct val="80000"/>
            </a:pPr>
            <a:r>
              <a:rPr lang="en-US" altLang="en-US"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t>Types of investigations</a:t>
            </a:r>
            <a:endParaRPr lang="en-US" sz="4100" dirty="0">
              <a:solidFill>
                <a:schemeClr val="bg1">
                  <a:lumMod val="10000"/>
                  <a:lumOff val="90000"/>
                </a:schemeClr>
              </a:solidFill>
              <a:latin typeface="Berlin Sans FB" panose="020E0602020502020306" pitchFamily="34" charset="0"/>
            </a:endParaRPr>
          </a:p>
        </p:txBody>
      </p:sp>
    </p:spTree>
    <p:extLst>
      <p:ext uri="{BB962C8B-B14F-4D97-AF65-F5344CB8AC3E}">
        <p14:creationId xmlns:p14="http://schemas.microsoft.com/office/powerpoint/2010/main" val="4118291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descr="An individual">
            <a:extLst>
              <a:ext uri="{C183D7F6-B498-43B3-948B-1728B52AA6E4}">
                <adec:decorative xmlns:adec="http://schemas.microsoft.com/office/drawing/2017/decorative" val="0"/>
              </a:ext>
            </a:extLst>
          </p:cNvPr>
          <p:cNvSpPr/>
          <p:nvPr/>
        </p:nvSpPr>
        <p:spPr>
          <a:xfrm>
            <a:off x="7010400" y="4011664"/>
            <a:ext cx="2286000" cy="1365764"/>
          </a:xfrm>
          <a:prstGeom prst="roundRect">
            <a:avLst/>
          </a:prstGeom>
          <a:solidFill>
            <a:srgbClr val="3333CC"/>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 name="Title 2" descr="An individual"/>
          <p:cNvSpPr>
            <a:spLocks noGrp="1"/>
          </p:cNvSpPr>
          <p:nvPr>
            <p:ph type="title" idx="4294967295"/>
          </p:nvPr>
        </p:nvSpPr>
        <p:spPr>
          <a:xfrm>
            <a:off x="7010400" y="4477181"/>
            <a:ext cx="22860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400" eaLnBrk="0" fontAlgn="base" hangingPunct="0">
              <a:spcAft>
                <a:spcPct val="0"/>
              </a:spcAft>
              <a:defRPr/>
            </a:pPr>
            <a:r>
              <a:rPr lang="en-US" sz="2400" b="1" dirty="0">
                <a:solidFill>
                  <a:schemeClr val="bg1"/>
                </a:solidFill>
                <a:effectLst>
                  <a:outerShdw blurRad="38100" dist="38100" dir="2700000" algn="tl">
                    <a:srgbClr val="000000">
                      <a:alpha val="43137"/>
                    </a:srgbClr>
                  </a:outerShdw>
                </a:effectLst>
                <a:ea typeface="+mn-ea"/>
                <a:cs typeface="+mn-cs"/>
              </a:rPr>
              <a:t>An Individual</a:t>
            </a:r>
          </a:p>
        </p:txBody>
      </p:sp>
      <p:grpSp>
        <p:nvGrpSpPr>
          <p:cNvPr id="5" name="Group 4" descr="Investigations may be civil or criminal in nature and may focus on"/>
          <p:cNvGrpSpPr/>
          <p:nvPr/>
        </p:nvGrpSpPr>
        <p:grpSpPr>
          <a:xfrm>
            <a:off x="2981304" y="427418"/>
            <a:ext cx="7229496" cy="1657781"/>
            <a:chOff x="0" y="0"/>
            <a:chExt cx="8526072" cy="1219200"/>
          </a:xfrm>
          <a:solidFill>
            <a:srgbClr val="3333CC"/>
          </a:solidFill>
          <a:scene3d>
            <a:camera prst="orthographicFront">
              <a:rot lat="0" lon="0" rev="0"/>
            </a:camera>
            <a:lightRig rig="balanced" dir="t">
              <a:rot lat="0" lon="0" rev="8700000"/>
            </a:lightRig>
          </a:scene3d>
        </p:grpSpPr>
        <p:sp>
          <p:nvSpPr>
            <p:cNvPr id="6" name="Rounded Rectangle 5"/>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7" name="Rounded Rectangle 4"/>
            <p:cNvSpPr/>
            <p:nvPr/>
          </p:nvSpPr>
          <p:spPr>
            <a:xfrm>
              <a:off x="59516" y="59515"/>
              <a:ext cx="8407040" cy="1129904"/>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r>
                <a:rPr lang="en-US" sz="3200" dirty="0"/>
                <a:t>Investigations may be civil or criminal in nature and may focus on: </a:t>
              </a:r>
            </a:p>
          </p:txBody>
        </p:sp>
      </p:grpSp>
      <p:grpSp>
        <p:nvGrpSpPr>
          <p:cNvPr id="15" name="Group 14" descr="The plan">
            <a:extLst>
              <a:ext uri="{FF2B5EF4-FFF2-40B4-BE49-F238E27FC236}">
                <a16:creationId xmlns:a16="http://schemas.microsoft.com/office/drawing/2014/main" id="{FA00D33C-A28D-CE35-D536-A1F6737FD207}"/>
              </a:ext>
            </a:extLst>
          </p:cNvPr>
          <p:cNvGrpSpPr/>
          <p:nvPr/>
        </p:nvGrpSpPr>
        <p:grpSpPr>
          <a:xfrm>
            <a:off x="3810000" y="2362200"/>
            <a:ext cx="2286000" cy="1338828"/>
            <a:chOff x="2286000" y="2362200"/>
            <a:chExt cx="2286000" cy="1338828"/>
          </a:xfrm>
        </p:grpSpPr>
        <p:sp>
          <p:nvSpPr>
            <p:cNvPr id="12" name="Rounded Rectangle 11">
              <a:extLst>
                <a:ext uri="{C183D7F6-B498-43B3-948B-1728B52AA6E4}">
                  <adec:decorative xmlns:adec="http://schemas.microsoft.com/office/drawing/2017/decorative" val="1"/>
                </a:ext>
              </a:extLst>
            </p:cNvPr>
            <p:cNvSpPr/>
            <p:nvPr/>
          </p:nvSpPr>
          <p:spPr>
            <a:xfrm>
              <a:off x="2286000" y="2362200"/>
              <a:ext cx="2286000" cy="1338828"/>
            </a:xfrm>
            <a:prstGeom prst="roundRect">
              <a:avLst/>
            </a:prstGeom>
            <a:solidFill>
              <a:srgbClr val="3333CC"/>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8" name="Rectangle 7"/>
            <p:cNvSpPr/>
            <p:nvPr/>
          </p:nvSpPr>
          <p:spPr>
            <a:xfrm>
              <a:off x="2843743" y="2800781"/>
              <a:ext cx="1170513" cy="369332"/>
            </a:xfrm>
            <a:prstGeom prst="rect">
              <a:avLst/>
            </a:prstGeom>
          </p:spPr>
          <p:txBody>
            <a:bodyPr wrap="none">
              <a:spAutoFit/>
            </a:bodyPr>
            <a:lstStyle/>
            <a:p>
              <a:pPr lvl="0" algn="ctr"/>
              <a:r>
                <a:rPr lang="en-US" b="1" dirty="0">
                  <a:solidFill>
                    <a:schemeClr val="bg1"/>
                  </a:solidFill>
                  <a:effectLst>
                    <a:outerShdw blurRad="38100" dist="38100" dir="2700000" algn="tl">
                      <a:srgbClr val="000000">
                        <a:alpha val="43137"/>
                      </a:srgbClr>
                    </a:outerShdw>
                  </a:effectLst>
                  <a:latin typeface="+mj-lt"/>
                </a:rPr>
                <a:t>The Plan </a:t>
              </a:r>
            </a:p>
          </p:txBody>
        </p:sp>
      </p:grpSp>
      <p:grpSp>
        <p:nvGrpSpPr>
          <p:cNvPr id="14" name="Group 13" descr="The plan sponsor">
            <a:extLst>
              <a:ext uri="{FF2B5EF4-FFF2-40B4-BE49-F238E27FC236}">
                <a16:creationId xmlns:a16="http://schemas.microsoft.com/office/drawing/2014/main" id="{1AD95A33-4588-21E1-1A01-277FC180CAF0}"/>
              </a:ext>
            </a:extLst>
          </p:cNvPr>
          <p:cNvGrpSpPr/>
          <p:nvPr/>
        </p:nvGrpSpPr>
        <p:grpSpPr>
          <a:xfrm>
            <a:off x="7010400" y="2362200"/>
            <a:ext cx="2286000" cy="1338828"/>
            <a:chOff x="5486400" y="2362200"/>
            <a:chExt cx="2286000" cy="1338828"/>
          </a:xfrm>
        </p:grpSpPr>
        <p:sp>
          <p:nvSpPr>
            <p:cNvPr id="4" name="Rounded Rectangle 3">
              <a:extLst>
                <a:ext uri="{C183D7F6-B498-43B3-948B-1728B52AA6E4}">
                  <adec:decorative xmlns:adec="http://schemas.microsoft.com/office/drawing/2017/decorative" val="1"/>
                </a:ext>
              </a:extLst>
            </p:cNvPr>
            <p:cNvSpPr/>
            <p:nvPr/>
          </p:nvSpPr>
          <p:spPr>
            <a:xfrm>
              <a:off x="5486400" y="2362200"/>
              <a:ext cx="2286000" cy="1338828"/>
            </a:xfrm>
            <a:prstGeom prst="roundRect">
              <a:avLst/>
            </a:prstGeom>
            <a:solidFill>
              <a:srgbClr val="3333CC"/>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 name="Rectangle 8"/>
            <p:cNvSpPr/>
            <p:nvPr/>
          </p:nvSpPr>
          <p:spPr>
            <a:xfrm>
              <a:off x="5486400" y="2616115"/>
              <a:ext cx="2286000" cy="369332"/>
            </a:xfrm>
            <a:prstGeom prst="rect">
              <a:avLst/>
            </a:prstGeom>
          </p:spPr>
          <p:txBody>
            <a:bodyPr wrap="square">
              <a:spAutoFit/>
            </a:bodyPr>
            <a:lstStyle/>
            <a:p>
              <a:pPr lvl="0" algn="ctr"/>
              <a:r>
                <a:rPr lang="en-US" b="1" dirty="0">
                  <a:solidFill>
                    <a:schemeClr val="bg1"/>
                  </a:solidFill>
                  <a:effectLst>
                    <a:outerShdw blurRad="38100" dist="38100" dir="2700000" algn="tl">
                      <a:srgbClr val="000000">
                        <a:alpha val="43137"/>
                      </a:srgbClr>
                    </a:outerShdw>
                  </a:effectLst>
                  <a:latin typeface="+mj-lt"/>
                </a:rPr>
                <a:t>The Plan Sponsor</a:t>
              </a:r>
            </a:p>
          </p:txBody>
        </p:sp>
      </p:grpSp>
      <p:grpSp>
        <p:nvGrpSpPr>
          <p:cNvPr id="16" name="Group 15" descr="A serice provider">
            <a:extLst>
              <a:ext uri="{FF2B5EF4-FFF2-40B4-BE49-F238E27FC236}">
                <a16:creationId xmlns:a16="http://schemas.microsoft.com/office/drawing/2014/main" id="{59E81DF0-F45E-BD86-6ADB-970816B6AB45}"/>
              </a:ext>
            </a:extLst>
          </p:cNvPr>
          <p:cNvGrpSpPr/>
          <p:nvPr/>
        </p:nvGrpSpPr>
        <p:grpSpPr>
          <a:xfrm>
            <a:off x="3810000" y="4038600"/>
            <a:ext cx="2286000" cy="1338828"/>
            <a:chOff x="2286000" y="4038600"/>
            <a:chExt cx="2286000" cy="1338828"/>
          </a:xfrm>
        </p:grpSpPr>
        <p:sp>
          <p:nvSpPr>
            <p:cNvPr id="10" name="Rounded Rectangle 9">
              <a:extLst>
                <a:ext uri="{C183D7F6-B498-43B3-948B-1728B52AA6E4}">
                  <adec:decorative xmlns:adec="http://schemas.microsoft.com/office/drawing/2017/decorative" val="1"/>
                </a:ext>
              </a:extLst>
            </p:cNvPr>
            <p:cNvSpPr/>
            <p:nvPr/>
          </p:nvSpPr>
          <p:spPr>
            <a:xfrm>
              <a:off x="2286000" y="4038600"/>
              <a:ext cx="2286000" cy="1338828"/>
            </a:xfrm>
            <a:prstGeom prst="roundRect">
              <a:avLst/>
            </a:prstGeom>
            <a:solidFill>
              <a:srgbClr val="3333CC"/>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3" name="Rectangle 12"/>
            <p:cNvSpPr/>
            <p:nvPr/>
          </p:nvSpPr>
          <p:spPr>
            <a:xfrm>
              <a:off x="2395945" y="4292515"/>
              <a:ext cx="2066109" cy="646331"/>
            </a:xfrm>
            <a:prstGeom prst="rect">
              <a:avLst/>
            </a:prstGeom>
          </p:spPr>
          <p:txBody>
            <a:bodyPr wrap="square">
              <a:spAutoFit/>
            </a:bodyPr>
            <a:lstStyle/>
            <a:p>
              <a:pPr lvl="0" algn="ctr"/>
              <a:r>
                <a:rPr lang="en-US" b="1" dirty="0">
                  <a:solidFill>
                    <a:schemeClr val="bg1"/>
                  </a:solidFill>
                  <a:effectLst>
                    <a:outerShdw blurRad="38100" dist="38100" dir="2700000" algn="tl">
                      <a:srgbClr val="000000">
                        <a:alpha val="43137"/>
                      </a:srgbClr>
                    </a:outerShdw>
                  </a:effectLst>
                  <a:latin typeface="+mj-lt"/>
                </a:rPr>
                <a:t>A Service provider</a:t>
              </a:r>
            </a:p>
          </p:txBody>
        </p:sp>
      </p:grpSp>
    </p:spTree>
    <p:extLst>
      <p:ext uri="{BB962C8B-B14F-4D97-AF65-F5344CB8AC3E}">
        <p14:creationId xmlns:p14="http://schemas.microsoft.com/office/powerpoint/2010/main" val="211775435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descr="Sources for Targeted Investigations breakdown"/>
          <p:cNvGraphicFramePr>
            <a:graphicFrameLocks/>
          </p:cNvGraphicFramePr>
          <p:nvPr>
            <p:extLst>
              <p:ext uri="{D42A27DB-BD31-4B8C-83A1-F6EECF244321}">
                <p14:modId xmlns:p14="http://schemas.microsoft.com/office/powerpoint/2010/main" val="1835093160"/>
              </p:ext>
            </p:extLst>
          </p:nvPr>
        </p:nvGraphicFramePr>
        <p:xfrm>
          <a:off x="2857500" y="838200"/>
          <a:ext cx="76581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hidden="1"/>
          <p:cNvSpPr>
            <a:spLocks noGrp="1"/>
          </p:cNvSpPr>
          <p:nvPr>
            <p:ph type="title" idx="4294967295"/>
          </p:nvPr>
        </p:nvSpPr>
        <p:spPr/>
        <p:txBody>
          <a:bodyPr>
            <a:normAutofit/>
          </a:bodyPr>
          <a:lstStyle/>
          <a:p>
            <a:r>
              <a:rPr lang="en-US" dirty="0"/>
              <a:t>Sources for Targeted</a:t>
            </a:r>
            <a:r>
              <a:rPr lang="en-US" baseline="0" dirty="0"/>
              <a:t> Investigations</a:t>
            </a:r>
            <a:endParaRPr lang="en-US" dirty="0"/>
          </a:p>
        </p:txBody>
      </p:sp>
    </p:spTree>
    <p:extLst>
      <p:ext uri="{BB962C8B-B14F-4D97-AF65-F5344CB8AC3E}">
        <p14:creationId xmlns:p14="http://schemas.microsoft.com/office/powerpoint/2010/main" val="11294970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893446"/>
            <a:ext cx="5120640" cy="1362075"/>
          </a:xfrm>
        </p:spPr>
        <p:txBody>
          <a:bodyPr>
            <a:noAutofit/>
          </a:bodyPr>
          <a:lstStyle/>
          <a:p>
            <a:pPr>
              <a:lnSpc>
                <a:spcPct val="80000"/>
              </a:lnSpc>
              <a:spcBef>
                <a:spcPct val="20000"/>
              </a:spcBef>
              <a:buClr>
                <a:schemeClr val="accent1"/>
              </a:buClr>
              <a:buSzPct val="80000"/>
            </a:pPr>
            <a:r>
              <a:rPr lang="en-US" altLang="en-US"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t>National Health Enforcement Initiatives Project</a:t>
            </a:r>
            <a:endParaRPr lang="en-US"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3893467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40676" y="1051252"/>
            <a:ext cx="10946424" cy="57092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914400" eaLnBrk="0" fontAlgn="base" hangingPunct="0">
              <a:spcAft>
                <a:spcPts val="600"/>
              </a:spcAft>
              <a:buClr>
                <a:schemeClr val="accent3">
                  <a:lumMod val="75000"/>
                </a:schemeClr>
              </a:buClr>
              <a:buFont typeface="Arial" panose="020B0604020202020204" pitchFamily="34" charset="0"/>
              <a:buChar char="•"/>
              <a:defRPr/>
            </a:pPr>
            <a:r>
              <a:rPr lang="en-US" sz="1800" dirty="0">
                <a:solidFill>
                  <a:schemeClr val="tx1"/>
                </a:solidFill>
                <a:ea typeface="+mn-ea"/>
                <a:cs typeface="+mn-cs"/>
              </a:rPr>
              <a:t>The national initiatives for health enforcement for Fiscal Year 2024 remain unchanged from Fiscal Year 2023 and include Multiple Employer Welfare Arrangement (MEWA) financial solvency/fraud investigations, emergency services, and health service provider self-dealing. MHPAEA enforcement is now a national project and there will be a continued increased focus on MHPAEA in Fiscal Year 2024. Enforcement of the group health plan requirements related to COVID-19 and COBRA under the Families First Coronavirus Response Act (FFCRA) and the Coronavirus Aid, Relief, and Economic Security (CARES) Act, and the American Rescue Plan will also be areas of focus in Fiscal Year 2024, as will implementation and enforcement of the surprise billing and transparency provisions of the Consolidated Appropriations Act of 2020. The Equity Enforcement Focus will also continue from Fiscal Year 2023, which focuses on the enforcement program’s impact on equity issues and having a positive impact on underserved communities.</a:t>
            </a:r>
          </a:p>
          <a:p>
            <a:pPr marL="342900" indent="-342900" defTabSz="914400" eaLnBrk="0" fontAlgn="base" hangingPunct="0">
              <a:spcAft>
                <a:spcPct val="0"/>
              </a:spcAft>
              <a:buClr>
                <a:schemeClr val="accent3">
                  <a:lumMod val="75000"/>
                </a:schemeClr>
              </a:buClr>
              <a:buFont typeface="Arial" panose="020B0604020202020204" pitchFamily="34" charset="0"/>
              <a:buChar char="•"/>
              <a:defRPr/>
            </a:pPr>
            <a:r>
              <a:rPr lang="en-US" sz="1800" dirty="0">
                <a:solidFill>
                  <a:schemeClr val="tx1"/>
                </a:solidFill>
                <a:ea typeface="+mn-ea"/>
                <a:cs typeface="+mn-cs"/>
              </a:rPr>
              <a:t>The national initiatives include a broad range of investigative issues such as:</a:t>
            </a:r>
          </a:p>
          <a:p>
            <a:pPr marL="919163" indent="-342900" defTabSz="914400" eaLnBrk="0" fontAlgn="base" hangingPunct="0">
              <a:spcAft>
                <a:spcPct val="0"/>
              </a:spcAft>
              <a:buClr>
                <a:schemeClr val="accent3">
                  <a:lumMod val="75000"/>
                </a:schemeClr>
              </a:buClr>
              <a:buSzPct val="80000"/>
              <a:buFont typeface="Courier New" panose="02070309020205020404" pitchFamily="49" charset="0"/>
              <a:buChar char="o"/>
              <a:defRPr/>
            </a:pPr>
            <a:r>
              <a:rPr lang="en-US" sz="1800" dirty="0">
                <a:solidFill>
                  <a:schemeClr val="tx1"/>
                </a:solidFill>
                <a:ea typeface="+mn-ea"/>
                <a:cs typeface="+mn-cs"/>
              </a:rPr>
              <a:t>Proper plan administration</a:t>
            </a:r>
          </a:p>
          <a:p>
            <a:pPr marL="919163" indent="-342900" defTabSz="914400" eaLnBrk="0" fontAlgn="base" hangingPunct="0">
              <a:spcAft>
                <a:spcPct val="0"/>
              </a:spcAft>
              <a:buClr>
                <a:schemeClr val="accent3">
                  <a:lumMod val="75000"/>
                </a:schemeClr>
              </a:buClr>
              <a:buSzPct val="80000"/>
              <a:buFont typeface="Courier New" panose="02070309020205020404" pitchFamily="49" charset="0"/>
              <a:buChar char="o"/>
              <a:defRPr/>
            </a:pPr>
            <a:r>
              <a:rPr lang="en-US" sz="1800" dirty="0">
                <a:solidFill>
                  <a:schemeClr val="tx1"/>
                </a:solidFill>
                <a:ea typeface="+mn-ea"/>
                <a:cs typeface="+mn-cs"/>
              </a:rPr>
              <a:t>Proper claims payment</a:t>
            </a:r>
          </a:p>
          <a:p>
            <a:pPr marL="919163" indent="-342900" defTabSz="914400" eaLnBrk="0" fontAlgn="base" hangingPunct="0">
              <a:spcAft>
                <a:spcPct val="0"/>
              </a:spcAft>
              <a:buClr>
                <a:schemeClr val="accent3">
                  <a:lumMod val="75000"/>
                </a:schemeClr>
              </a:buClr>
              <a:buSzPct val="80000"/>
              <a:buFont typeface="Courier New" panose="02070309020205020404" pitchFamily="49" charset="0"/>
              <a:buChar char="o"/>
              <a:defRPr/>
            </a:pPr>
            <a:r>
              <a:rPr lang="en-US" sz="1800" dirty="0">
                <a:solidFill>
                  <a:schemeClr val="tx1"/>
                </a:solidFill>
                <a:ea typeface="+mn-ea"/>
                <a:cs typeface="+mn-cs"/>
              </a:rPr>
              <a:t>Service provider fees</a:t>
            </a:r>
          </a:p>
          <a:p>
            <a:pPr marL="919163" indent="-342900" defTabSz="914400" eaLnBrk="0" fontAlgn="base" hangingPunct="0">
              <a:spcAft>
                <a:spcPct val="0"/>
              </a:spcAft>
              <a:buClr>
                <a:schemeClr val="accent3">
                  <a:lumMod val="75000"/>
                </a:schemeClr>
              </a:buClr>
              <a:buSzPct val="80000"/>
              <a:buFont typeface="Courier New" panose="02070309020205020404" pitchFamily="49" charset="0"/>
              <a:buChar char="o"/>
              <a:defRPr/>
            </a:pPr>
            <a:r>
              <a:rPr lang="en-US" sz="1800" dirty="0">
                <a:solidFill>
                  <a:schemeClr val="tx1"/>
                </a:solidFill>
                <a:ea typeface="+mn-ea"/>
                <a:cs typeface="+mn-cs"/>
              </a:rPr>
              <a:t>Compliance with claims procedure rules</a:t>
            </a:r>
          </a:p>
          <a:p>
            <a:pPr marL="919163" indent="-342900" defTabSz="914400" eaLnBrk="0" fontAlgn="base" hangingPunct="0">
              <a:spcAft>
                <a:spcPct val="0"/>
              </a:spcAft>
              <a:buClr>
                <a:schemeClr val="accent3">
                  <a:lumMod val="75000"/>
                </a:schemeClr>
              </a:buClr>
              <a:buSzPct val="80000"/>
              <a:buFont typeface="Courier New" panose="02070309020205020404" pitchFamily="49" charset="0"/>
              <a:buChar char="o"/>
              <a:defRPr/>
            </a:pPr>
            <a:r>
              <a:rPr lang="en-US" sz="1800" dirty="0">
                <a:solidFill>
                  <a:schemeClr val="tx1"/>
                </a:solidFill>
                <a:ea typeface="+mn-ea"/>
                <a:cs typeface="+mn-cs"/>
              </a:rPr>
              <a:t>Compliance with health care laws under Part 7 of ERISA in stated plan terms and operations</a:t>
            </a:r>
          </a:p>
          <a:p>
            <a:pPr marL="919163" indent="-342900" defTabSz="914400" eaLnBrk="0" fontAlgn="base" hangingPunct="0">
              <a:spcAft>
                <a:spcPct val="0"/>
              </a:spcAft>
              <a:buClr>
                <a:schemeClr val="accent3">
                  <a:lumMod val="75000"/>
                </a:schemeClr>
              </a:buClr>
              <a:buSzPct val="80000"/>
              <a:buFont typeface="Courier New" panose="02070309020205020404" pitchFamily="49" charset="0"/>
              <a:buChar char="o"/>
              <a:defRPr/>
            </a:pPr>
            <a:r>
              <a:rPr lang="en-US" sz="1800" dirty="0">
                <a:solidFill>
                  <a:schemeClr val="tx1"/>
                </a:solidFill>
                <a:ea typeface="+mn-ea"/>
                <a:cs typeface="+mn-cs"/>
              </a:rPr>
              <a:t>Insolvency/unpaid claims</a:t>
            </a:r>
          </a:p>
        </p:txBody>
      </p:sp>
      <p:grpSp>
        <p:nvGrpSpPr>
          <p:cNvPr id="4" name="Group 3" descr="Health Enforcement Initiatives"/>
          <p:cNvGrpSpPr/>
          <p:nvPr/>
        </p:nvGrpSpPr>
        <p:grpSpPr>
          <a:xfrm>
            <a:off x="3087984" y="1"/>
            <a:ext cx="7086600" cy="967154"/>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3200" dirty="0"/>
                <a:t>Health Enforcement Initiatives</a:t>
              </a:r>
            </a:p>
          </p:txBody>
        </p:sp>
      </p:grpSp>
    </p:spTree>
    <p:extLst>
      <p:ext uri="{BB962C8B-B14F-4D97-AF65-F5344CB8AC3E}">
        <p14:creationId xmlns:p14="http://schemas.microsoft.com/office/powerpoint/2010/main" val="3793436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5508" y="1681875"/>
            <a:ext cx="10629900" cy="48936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Failure to provide benefits in accordance with plan terms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400" dirty="0">
              <a:solidFill>
                <a:schemeClr val="tx1"/>
              </a:solidFill>
              <a:ea typeface="+mn-ea"/>
              <a:cs typeface="+mn-cs"/>
            </a:endParaRPr>
          </a:p>
          <a:p>
            <a:pPr marL="628650" indent="-342900" defTabSz="91440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Improper or arbitrary claims adjudication</a:t>
            </a:r>
          </a:p>
          <a:p>
            <a:pPr marL="628650" indent="-342900" defTabSz="914400">
              <a:spcBef>
                <a:spcPts val="0"/>
              </a:spcBef>
              <a:buClr>
                <a:schemeClr val="accent3">
                  <a:lumMod val="75000"/>
                </a:schemeClr>
              </a:buClr>
              <a:buSzPct val="90000"/>
              <a:buFont typeface="Arial" panose="020B0604020202020204" pitchFamily="34" charset="0"/>
              <a:buChar char="•"/>
              <a:defRPr/>
            </a:pPr>
            <a:endParaRPr lang="en-US" sz="2400" dirty="0">
              <a:solidFill>
                <a:schemeClr val="tx1"/>
              </a:solidFill>
              <a:ea typeface="+mn-ea"/>
              <a:cs typeface="+mn-cs"/>
            </a:endParaRPr>
          </a:p>
          <a:p>
            <a:pPr marL="628650" indent="-342900" defTabSz="91440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Failure to follow the DOL’s claims procedure rules</a:t>
            </a:r>
          </a:p>
          <a:p>
            <a:pPr marL="628650" indent="-342900" defTabSz="914400">
              <a:spcBef>
                <a:spcPts val="0"/>
              </a:spcBef>
              <a:buClr>
                <a:schemeClr val="accent3">
                  <a:lumMod val="75000"/>
                </a:schemeClr>
              </a:buClr>
              <a:buSzPct val="90000"/>
              <a:buFont typeface="Arial" panose="020B0604020202020204" pitchFamily="34" charset="0"/>
              <a:buChar char="•"/>
              <a:defRPr/>
            </a:pPr>
            <a:endParaRPr lang="en-US" sz="2400" dirty="0">
              <a:solidFill>
                <a:schemeClr val="tx1"/>
              </a:solidFill>
              <a:ea typeface="+mn-ea"/>
              <a:cs typeface="+mn-cs"/>
            </a:endParaRPr>
          </a:p>
          <a:p>
            <a:pPr marL="628650" indent="-342900" defTabSz="91440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Failure to forward employee premiums to the insurance provider</a:t>
            </a:r>
          </a:p>
          <a:p>
            <a:pPr marL="628650" indent="-342900" defTabSz="914400">
              <a:spcBef>
                <a:spcPts val="0"/>
              </a:spcBef>
              <a:buClr>
                <a:schemeClr val="accent3">
                  <a:lumMod val="75000"/>
                </a:schemeClr>
              </a:buClr>
              <a:buSzPct val="90000"/>
              <a:buFont typeface="Arial" panose="020B0604020202020204" pitchFamily="34" charset="0"/>
              <a:buChar char="•"/>
              <a:defRPr/>
            </a:pPr>
            <a:endParaRPr lang="en-US" sz="2400" dirty="0">
              <a:solidFill>
                <a:schemeClr val="tx1"/>
              </a:solidFill>
              <a:ea typeface="+mn-ea"/>
              <a:cs typeface="+mn-cs"/>
            </a:endParaRPr>
          </a:p>
          <a:p>
            <a:pPr marL="628650" indent="-342900" defTabSz="91440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Failure to provide mental health benefits in parity with medical/surgical benefits in accordance with mental health parity rules</a:t>
            </a:r>
          </a:p>
          <a:p>
            <a:pPr marL="628650" indent="-342900" defTabSz="914400">
              <a:spcBef>
                <a:spcPts val="0"/>
              </a:spcBef>
              <a:buClr>
                <a:schemeClr val="accent3">
                  <a:lumMod val="75000"/>
                </a:schemeClr>
              </a:buClr>
              <a:buSzPct val="90000"/>
              <a:buFont typeface="Arial" panose="020B0604020202020204" pitchFamily="34" charset="0"/>
              <a:buChar char="•"/>
              <a:defRPr/>
            </a:pPr>
            <a:endParaRPr lang="en-US" sz="24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Failure to provide required notices</a:t>
            </a:r>
          </a:p>
        </p:txBody>
      </p:sp>
      <p:grpSp>
        <p:nvGrpSpPr>
          <p:cNvPr id="6" name="Group 5" descr="Examples of Group Health Plan Violations"/>
          <p:cNvGrpSpPr/>
          <p:nvPr/>
        </p:nvGrpSpPr>
        <p:grpSpPr>
          <a:xfrm>
            <a:off x="3087984" y="524954"/>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7" name="Rounded Rectangle 6"/>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8"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algn="ctr" defTabSz="914400">
                <a:defRPr/>
              </a:pPr>
              <a:r>
                <a:rPr lang="en-US" sz="3200" dirty="0"/>
                <a:t>Examples of Group Health Plan Violations</a:t>
              </a:r>
            </a:p>
          </p:txBody>
        </p:sp>
      </p:grpSp>
    </p:spTree>
    <p:extLst>
      <p:ext uri="{BB962C8B-B14F-4D97-AF65-F5344CB8AC3E}">
        <p14:creationId xmlns:p14="http://schemas.microsoft.com/office/powerpoint/2010/main" val="2700684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167766"/>
            <a:ext cx="7239000" cy="1362075"/>
          </a:xfrm>
        </p:spPr>
        <p:txBody>
          <a:bodyPr>
            <a:normAutofit/>
          </a:bodyPr>
          <a:lstStyle/>
          <a:p>
            <a:r>
              <a:rPr lang="en-US" altLang="en-US"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t>Investigative Process</a:t>
            </a:r>
            <a:endParaRPr lang="en-US"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3078173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a:xfrm>
            <a:off x="2514600" y="228600"/>
            <a:ext cx="8126896" cy="1143000"/>
          </a:xfrm>
        </p:spPr>
        <p:txBody>
          <a:bodyPr>
            <a:noAutofit/>
          </a:bodyPr>
          <a:lstStyle/>
          <a:p>
            <a:pPr algn="ctr"/>
            <a:r>
              <a:rPr lang="en-US" alt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General Process for Civil Plan Investigations</a:t>
            </a:r>
          </a:p>
        </p:txBody>
      </p:sp>
      <p:sp>
        <p:nvSpPr>
          <p:cNvPr id="5" name="Line 8" descr="Decorative"/>
          <p:cNvSpPr>
            <a:spLocks noChangeShapeType="1"/>
          </p:cNvSpPr>
          <p:nvPr/>
        </p:nvSpPr>
        <p:spPr bwMode="auto">
          <a:xfrm>
            <a:off x="2514600" y="15240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2" name="Content Placeholder 1" descr="General Process for Civil Plan Investigations breakdown"/>
          <p:cNvGraphicFramePr>
            <a:graphicFrameLocks noGrp="1"/>
          </p:cNvGraphicFramePr>
          <p:nvPr>
            <p:ph sz="quarter" idx="4294967295"/>
            <p:extLst>
              <p:ext uri="{D42A27DB-BD31-4B8C-83A1-F6EECF244321}">
                <p14:modId xmlns:p14="http://schemas.microsoft.com/office/powerpoint/2010/main" val="309134129"/>
              </p:ext>
            </p:extLst>
          </p:nvPr>
        </p:nvGraphicFramePr>
        <p:xfrm>
          <a:off x="2057400" y="1447800"/>
          <a:ext cx="8382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17658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497407-EA40-8F88-C5FB-B11A4034071C}"/>
              </a:ext>
            </a:extLst>
          </p:cNvPr>
          <p:cNvSpPr>
            <a:spLocks noGrp="1"/>
          </p:cNvSpPr>
          <p:nvPr>
            <p:ph type="title"/>
          </p:nvPr>
        </p:nvSpPr>
        <p:spPr/>
        <p:txBody>
          <a:bodyPr/>
          <a:lstStyle/>
          <a:p>
            <a:r>
              <a:rPr lang="en-US" altLang="en-US"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t>General Organization Overview</a:t>
            </a:r>
            <a:br>
              <a:rPr lang="en-US" altLang="en-US"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br>
            <a:endParaRPr lang="en-US" dirty="0"/>
          </a:p>
        </p:txBody>
      </p:sp>
      <p:sp>
        <p:nvSpPr>
          <p:cNvPr id="5" name="Title 1"/>
          <p:cNvSpPr txBox="1">
            <a:spLocks/>
          </p:cNvSpPr>
          <p:nvPr/>
        </p:nvSpPr>
        <p:spPr>
          <a:xfrm>
            <a:off x="6431280" y="4014288"/>
            <a:ext cx="5181600" cy="1894362"/>
          </a:xfrm>
          <a:prstGeom prst="rect">
            <a:avLst/>
          </a:prstGeom>
        </p:spPr>
        <p:txBody>
          <a:bodyPr vert="horz" anchor="ctr">
            <a:normAutofit/>
          </a:bodyPr>
          <a:lstStyle>
            <a:lvl1pPr marL="0" algn="l" rtl="0" eaLnBrk="1" latinLnBrk="0" hangingPunct="1">
              <a:spcBef>
                <a:spcPct val="0"/>
              </a:spcBef>
              <a:buNone/>
              <a:defRPr kumimoji="0" sz="3600" b="1" kern="1200" cap="none" baseline="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defTabSz="914400">
              <a:defRPr/>
            </a:pPr>
            <a:r>
              <a:rPr lang="en-US" altLang="en-US" sz="2800" dirty="0">
                <a:solidFill>
                  <a:schemeClr val="tx1"/>
                </a:solidFill>
                <a:latin typeface="Adobe Gothic Std B" pitchFamily="34" charset="-128"/>
                <a:ea typeface="Adobe Gothic Std B" pitchFamily="34" charset="-128"/>
              </a:rPr>
              <a:t>The Employee Benefits Security Administration (EBSA)</a:t>
            </a:r>
            <a:br>
              <a:rPr lang="en-US" altLang="en-US" sz="2800" dirty="0">
                <a:solidFill>
                  <a:schemeClr val="bg2">
                    <a:lumMod val="10000"/>
                    <a:lumOff val="90000"/>
                  </a:schemeClr>
                </a:solidFill>
                <a:latin typeface="Adobe Gothic Std B" pitchFamily="34" charset="-128"/>
                <a:ea typeface="Adobe Gothic Std B" pitchFamily="34" charset="-128"/>
              </a:rPr>
            </a:br>
            <a:endParaRPr lang="en-US" sz="2800" dirty="0">
              <a:solidFill>
                <a:schemeClr val="bg2">
                  <a:lumMod val="10000"/>
                  <a:lumOff val="90000"/>
                </a:schemeClr>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2251131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idx="4294967295"/>
          </p:nvPr>
        </p:nvSpPr>
        <p:spPr>
          <a:xfrm>
            <a:off x="2667000" y="334962"/>
            <a:ext cx="7772400" cy="884238"/>
          </a:xfrm>
        </p:spPr>
        <p:txBody>
          <a:bodyPr>
            <a:normAutofit/>
          </a:bodyPr>
          <a:lstStyle/>
          <a:p>
            <a:pPr eaLnBrk="1" hangingPunct="1"/>
            <a:r>
              <a:rPr lang="en-US" altLang="en-US" sz="40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Initial Investigative Steps</a:t>
            </a:r>
          </a:p>
        </p:txBody>
      </p:sp>
      <p:graphicFrame>
        <p:nvGraphicFramePr>
          <p:cNvPr id="2" name="Content Placeholder 1" descr="Initial Investigative Steps breakdown"/>
          <p:cNvGraphicFramePr>
            <a:graphicFrameLocks noGrp="1"/>
          </p:cNvGraphicFramePr>
          <p:nvPr>
            <p:ph sz="quarter" idx="4294967295"/>
            <p:extLst>
              <p:ext uri="{D42A27DB-BD31-4B8C-83A1-F6EECF244321}">
                <p14:modId xmlns:p14="http://schemas.microsoft.com/office/powerpoint/2010/main" val="3219140919"/>
              </p:ext>
            </p:extLst>
          </p:nvPr>
        </p:nvGraphicFramePr>
        <p:xfrm>
          <a:off x="3048000" y="1450976"/>
          <a:ext cx="7924800" cy="525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ine 8" descr="Decorative"/>
          <p:cNvSpPr>
            <a:spLocks noChangeShapeType="1"/>
          </p:cNvSpPr>
          <p:nvPr/>
        </p:nvSpPr>
        <p:spPr bwMode="auto">
          <a:xfrm>
            <a:off x="2514600" y="12954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67626718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784838" y="1389809"/>
            <a:ext cx="8279318" cy="40934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600" dirty="0">
                <a:solidFill>
                  <a:schemeClr val="tx1"/>
                </a:solidFill>
                <a:ea typeface="+mn-ea"/>
                <a:cs typeface="+mn-cs"/>
              </a:rPr>
              <a:t>Plan document/ Summary Plan Description (SPD)/ Certificate of Coverage</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600" dirty="0">
                <a:solidFill>
                  <a:schemeClr val="tx1"/>
                </a:solidFill>
                <a:ea typeface="+mn-ea"/>
                <a:cs typeface="+mn-cs"/>
              </a:rPr>
              <a:t>Summary of Benefits and Coverage (SBC)</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600" dirty="0">
                <a:solidFill>
                  <a:schemeClr val="tx1"/>
                </a:solidFill>
                <a:ea typeface="+mn-ea"/>
                <a:cs typeface="+mn-cs"/>
              </a:rPr>
              <a:t>Service provider contracts </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600" dirty="0">
                <a:solidFill>
                  <a:schemeClr val="tx1"/>
                </a:solidFill>
                <a:ea typeface="+mn-ea"/>
                <a:cs typeface="+mn-cs"/>
              </a:rPr>
              <a:t>Premium or contribution schedules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600" dirty="0">
                <a:solidFill>
                  <a:schemeClr val="tx1"/>
                </a:solidFill>
                <a:ea typeface="+mn-ea"/>
                <a:cs typeface="+mn-cs"/>
              </a:rPr>
              <a:t>Documents related to plan finances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600" dirty="0">
                <a:solidFill>
                  <a:schemeClr val="tx1"/>
                </a:solidFill>
                <a:ea typeface="+mn-ea"/>
                <a:cs typeface="+mn-cs"/>
              </a:rPr>
              <a:t>Claims data and claims files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600" dirty="0">
                <a:solidFill>
                  <a:schemeClr val="tx1"/>
                </a:solidFill>
                <a:ea typeface="+mn-ea"/>
                <a:cs typeface="+mn-cs"/>
              </a:rPr>
              <a:t>Claims Adjudication Policies and Guidelines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600" dirty="0">
                <a:solidFill>
                  <a:schemeClr val="tx1"/>
                </a:solidFill>
                <a:ea typeface="+mn-ea"/>
                <a:cs typeface="+mn-cs"/>
              </a:rPr>
              <a:t>Participant notices required by ERISA</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600" dirty="0">
                <a:solidFill>
                  <a:schemeClr val="tx1"/>
                </a:solidFill>
                <a:ea typeface="+mn-ea"/>
                <a:cs typeface="+mn-cs"/>
              </a:rPr>
              <a:t>Other documents related to ERISA compliance</a:t>
            </a:r>
          </a:p>
        </p:txBody>
      </p:sp>
      <p:grpSp>
        <p:nvGrpSpPr>
          <p:cNvPr id="4" name="Group 3" descr="Basic Health Plan Documents"/>
          <p:cNvGrpSpPr/>
          <p:nvPr/>
        </p:nvGrpSpPr>
        <p:grpSpPr>
          <a:xfrm>
            <a:off x="3027024" y="174434"/>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altLang="en-US" sz="3200" dirty="0"/>
                <a:t>Basic Health Plan Documents</a:t>
              </a:r>
              <a:endParaRPr lang="en-US" sz="3200" dirty="0"/>
            </a:p>
          </p:txBody>
        </p:sp>
      </p:grpSp>
    </p:spTree>
    <p:extLst>
      <p:ext uri="{BB962C8B-B14F-4D97-AF65-F5344CB8AC3E}">
        <p14:creationId xmlns:p14="http://schemas.microsoft.com/office/powerpoint/2010/main" val="6555569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52800" y="1905000"/>
            <a:ext cx="6553200" cy="40934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600" dirty="0">
                <a:solidFill>
                  <a:schemeClr val="tx1"/>
                </a:solidFill>
                <a:ea typeface="+mn-ea"/>
                <a:cs typeface="+mn-cs"/>
              </a:rPr>
              <a:t>ERISA grants the DOL (EBSA) the power to “enter such places, inspect such books and records and question such persons … as deemed necessary”</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6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600" dirty="0">
                <a:solidFill>
                  <a:schemeClr val="tx1"/>
                </a:solidFill>
                <a:ea typeface="+mn-ea"/>
                <a:cs typeface="+mn-cs"/>
              </a:rPr>
              <a:t>The DOL (EBSA) has the authority to issue subpoenas requiring the production of documents or testimony</a:t>
            </a:r>
          </a:p>
        </p:txBody>
      </p:sp>
      <p:grpSp>
        <p:nvGrpSpPr>
          <p:cNvPr id="4" name="Group 3" descr="Subpoenas"/>
          <p:cNvGrpSpPr/>
          <p:nvPr/>
        </p:nvGrpSpPr>
        <p:grpSpPr>
          <a:xfrm>
            <a:off x="3087984" y="524954"/>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4000" dirty="0"/>
                <a:t>Subpoenas</a:t>
              </a:r>
            </a:p>
          </p:txBody>
        </p:sp>
      </p:grpSp>
    </p:spTree>
    <p:extLst>
      <p:ext uri="{BB962C8B-B14F-4D97-AF65-F5344CB8AC3E}">
        <p14:creationId xmlns:p14="http://schemas.microsoft.com/office/powerpoint/2010/main" val="278080968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83877" y="1907262"/>
            <a:ext cx="6945923" cy="40934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000" dirty="0">
                <a:solidFill>
                  <a:schemeClr val="tx1"/>
                </a:solidFill>
                <a:ea typeface="+mn-ea"/>
                <a:cs typeface="+mn-cs"/>
              </a:rPr>
              <a:t>Speak with plan sponsors and service providers to clarify plan terms to determine if violations of the health laws or other systemic problems exist.</a:t>
            </a:r>
          </a:p>
          <a:p>
            <a:pPr marL="228600" defTabSz="889000" eaLnBrk="0" fontAlgn="base" hangingPunct="0">
              <a:spcBef>
                <a:spcPts val="0"/>
              </a:spcBef>
              <a:buClr>
                <a:schemeClr val="accent3">
                  <a:lumMod val="75000"/>
                </a:schemeClr>
              </a:buClr>
              <a:buSzPct val="90000"/>
              <a:defRPr/>
            </a:pPr>
            <a:endParaRPr lang="en-US" sz="20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000" dirty="0">
                <a:solidFill>
                  <a:schemeClr val="tx1"/>
                </a:solidFill>
                <a:ea typeface="+mn-ea"/>
                <a:cs typeface="+mn-cs"/>
              </a:rPr>
              <a:t>Determine the extent and impact of harm to participants and beneficiaries due to violations.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0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000" dirty="0">
                <a:solidFill>
                  <a:schemeClr val="tx1"/>
                </a:solidFill>
                <a:ea typeface="+mn-ea"/>
                <a:cs typeface="+mn-cs"/>
              </a:rPr>
              <a:t>Determine the most appropriate action to take to correct the problem.</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0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000" dirty="0">
                <a:solidFill>
                  <a:schemeClr val="tx1"/>
                </a:solidFill>
                <a:ea typeface="+mn-ea"/>
                <a:cs typeface="+mn-cs"/>
              </a:rPr>
              <a:t>Work with the service provider (if applicable) to make global corrections for all affected plan clients.</a:t>
            </a:r>
          </a:p>
        </p:txBody>
      </p:sp>
      <p:grpSp>
        <p:nvGrpSpPr>
          <p:cNvPr id="6" name="Group 5" descr="Findings and Follow-Up"/>
          <p:cNvGrpSpPr/>
          <p:nvPr/>
        </p:nvGrpSpPr>
        <p:grpSpPr>
          <a:xfrm>
            <a:off x="3087984" y="524954"/>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7" name="Rounded Rectangle 6"/>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8"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3600" dirty="0"/>
                <a:t>Findings and Follow-Up</a:t>
              </a:r>
            </a:p>
          </p:txBody>
        </p:sp>
      </p:grpSp>
    </p:spTree>
    <p:extLst>
      <p:ext uri="{BB962C8B-B14F-4D97-AF65-F5344CB8AC3E}">
        <p14:creationId xmlns:p14="http://schemas.microsoft.com/office/powerpoint/2010/main" val="461855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2971800" y="5136469"/>
            <a:ext cx="6938196" cy="1292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defTabSz="889000" eaLnBrk="0" fontAlgn="base" hangingPunct="0">
              <a:spcBef>
                <a:spcPts val="0"/>
              </a:spcBef>
              <a:buClr>
                <a:srgbClr val="002060"/>
              </a:buClr>
              <a:buSzPct val="90000"/>
              <a:buFont typeface="Arial" panose="020B0604020202020204" pitchFamily="34" charset="0"/>
              <a:buChar char="•"/>
              <a:defRPr/>
            </a:pPr>
            <a:r>
              <a:rPr lang="en-US" sz="2600" dirty="0">
                <a:solidFill>
                  <a:schemeClr val="tx1"/>
                </a:solidFill>
                <a:ea typeface="+mn-ea"/>
                <a:cs typeface="+mn-cs"/>
              </a:rPr>
              <a:t>Identifies problems &amp; corrective actions taken</a:t>
            </a:r>
          </a:p>
          <a:p>
            <a:pPr marL="571500" indent="-342900" defTabSz="889000" eaLnBrk="0" fontAlgn="base" hangingPunct="0">
              <a:spcBef>
                <a:spcPts val="0"/>
              </a:spcBef>
              <a:buClr>
                <a:srgbClr val="002060"/>
              </a:buClr>
              <a:buSzPct val="90000"/>
              <a:buFont typeface="Arial" panose="020B0604020202020204" pitchFamily="34" charset="0"/>
              <a:buChar char="•"/>
              <a:defRPr/>
            </a:pPr>
            <a:r>
              <a:rPr lang="en-US" sz="2600" dirty="0">
                <a:solidFill>
                  <a:schemeClr val="tx1"/>
                </a:solidFill>
                <a:ea typeface="+mn-ea"/>
                <a:cs typeface="+mn-cs"/>
              </a:rPr>
              <a:t>Indicates the case is closed</a:t>
            </a:r>
          </a:p>
        </p:txBody>
      </p:sp>
      <p:grpSp>
        <p:nvGrpSpPr>
          <p:cNvPr id="11" name="Group 10" descr="Closing Letter"/>
          <p:cNvGrpSpPr/>
          <p:nvPr/>
        </p:nvGrpSpPr>
        <p:grpSpPr>
          <a:xfrm>
            <a:off x="2971800" y="3919450"/>
            <a:ext cx="7086600" cy="1103074"/>
            <a:chOff x="0" y="0"/>
            <a:chExt cx="8526072" cy="1219200"/>
          </a:xfrm>
          <a:solidFill>
            <a:srgbClr val="015589"/>
          </a:solidFill>
          <a:scene3d>
            <a:camera prst="orthographicFront">
              <a:rot lat="0" lon="0" rev="0"/>
            </a:camera>
            <a:lightRig rig="balanced" dir="t">
              <a:rot lat="0" lon="0" rev="8700000"/>
            </a:lightRig>
          </a:scene3d>
        </p:grpSpPr>
        <p:sp>
          <p:nvSpPr>
            <p:cNvPr id="12" name="Rounded Rectangle 11"/>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3"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algn="ctr"/>
              <a:r>
                <a:rPr lang="en-US" sz="3200" dirty="0"/>
                <a:t>Closing Letter </a:t>
              </a:r>
            </a:p>
          </p:txBody>
        </p:sp>
      </p:grpSp>
      <p:sp>
        <p:nvSpPr>
          <p:cNvPr id="3" name="Rectangle 2"/>
          <p:cNvSpPr/>
          <p:nvPr/>
        </p:nvSpPr>
        <p:spPr>
          <a:xfrm>
            <a:off x="2971800" y="1426460"/>
            <a:ext cx="6938196" cy="2492990"/>
          </a:xfrm>
          <a:prstGeom prst="rect">
            <a:avLst/>
          </a:prstGeom>
        </p:spPr>
        <p:txBody>
          <a:bodyPr wrap="square">
            <a:spAutoFit/>
          </a:bodyPr>
          <a:lstStyle/>
          <a:p>
            <a:pPr marL="571500" indent="-342900" defTabSz="889000">
              <a:buClr>
                <a:srgbClr val="002060"/>
              </a:buClr>
              <a:buSzPct val="90000"/>
              <a:buFont typeface="Arial" panose="020B0604020202020204" pitchFamily="34" charset="0"/>
              <a:buChar char="•"/>
            </a:pPr>
            <a:r>
              <a:rPr lang="en-US" sz="2600" dirty="0">
                <a:latin typeface="+mj-lt"/>
              </a:rPr>
              <a:t>Identifies violations</a:t>
            </a:r>
          </a:p>
          <a:p>
            <a:pPr marL="571500" indent="-342900" defTabSz="889000">
              <a:buClr>
                <a:srgbClr val="002060"/>
              </a:buClr>
              <a:buSzPct val="90000"/>
              <a:buFont typeface="Arial" panose="020B0604020202020204" pitchFamily="34" charset="0"/>
              <a:buChar char="•"/>
            </a:pPr>
            <a:r>
              <a:rPr lang="en-US" sz="2600" dirty="0">
                <a:latin typeface="+mj-lt"/>
              </a:rPr>
              <a:t>Offers a chance to discuss corrective action</a:t>
            </a:r>
          </a:p>
          <a:p>
            <a:pPr marL="571500" indent="-342900" defTabSz="889000">
              <a:buClr>
                <a:srgbClr val="002060"/>
              </a:buClr>
              <a:buSzPct val="90000"/>
              <a:buFont typeface="Arial" panose="020B0604020202020204" pitchFamily="34" charset="0"/>
              <a:buChar char="•"/>
            </a:pPr>
            <a:r>
              <a:rPr lang="en-US" sz="2600" dirty="0">
                <a:latin typeface="+mj-lt"/>
              </a:rPr>
              <a:t>If corrective action is not taken, those violations could potentially be referred to the DOL’s Solicitor’s Office.</a:t>
            </a:r>
          </a:p>
        </p:txBody>
      </p:sp>
      <p:grpSp>
        <p:nvGrpSpPr>
          <p:cNvPr id="4" name="Group 3" descr="Voluntary Compliance Letter"/>
          <p:cNvGrpSpPr/>
          <p:nvPr/>
        </p:nvGrpSpPr>
        <p:grpSpPr>
          <a:xfrm>
            <a:off x="3021268" y="117638"/>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3200" dirty="0"/>
                <a:t>Voluntary Compliance Letter</a:t>
              </a:r>
            </a:p>
          </p:txBody>
        </p:sp>
      </p:grpSp>
    </p:spTree>
    <p:extLst>
      <p:ext uri="{BB962C8B-B14F-4D97-AF65-F5344CB8AC3E}">
        <p14:creationId xmlns:p14="http://schemas.microsoft.com/office/powerpoint/2010/main" val="374640083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80" y="908686"/>
            <a:ext cx="5273040" cy="2809874"/>
          </a:xfrm>
        </p:spPr>
        <p:txBody>
          <a:bodyPr>
            <a:noAutofit/>
          </a:bodyPr>
          <a:lstStyle/>
          <a:p>
            <a:r>
              <a:rPr lang="en-US" altLang="en-US"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t>Correction &amp; Voluntary Fiduciary Compliance Program</a:t>
            </a:r>
            <a:endParaRPr lang="en-US"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2891121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195754" y="1484978"/>
            <a:ext cx="9028298" cy="40934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altLang="en-US" sz="2600" dirty="0">
                <a:solidFill>
                  <a:schemeClr val="tx1"/>
                </a:solidFill>
                <a:ea typeface="+mn-ea"/>
                <a:cs typeface="+mn-cs"/>
              </a:rPr>
              <a:t>It is a “Self-help” program.</a:t>
            </a:r>
            <a:endParaRPr lang="en-US" sz="26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altLang="en-US" sz="26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altLang="en-US" sz="2600" dirty="0">
                <a:solidFill>
                  <a:schemeClr val="tx1"/>
                </a:solidFill>
                <a:ea typeface="+mn-ea"/>
                <a:cs typeface="+mn-cs"/>
              </a:rPr>
              <a:t>Correction methods are specified in regulations.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altLang="en-US" sz="26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altLang="en-US" sz="2600" dirty="0">
                <a:solidFill>
                  <a:schemeClr val="tx1"/>
                </a:solidFill>
                <a:ea typeface="+mn-ea"/>
                <a:cs typeface="+mn-cs"/>
              </a:rPr>
              <a:t>Participants submit completed applications to an EBSA Regional Office.</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altLang="en-US" sz="26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altLang="en-US" sz="2600" dirty="0">
                <a:solidFill>
                  <a:schemeClr val="tx1"/>
                </a:solidFill>
                <a:ea typeface="+mn-ea"/>
                <a:cs typeface="+mn-cs"/>
              </a:rPr>
              <a:t>EBSA issues a “No Action” letter.</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altLang="en-US" sz="26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altLang="en-US" sz="2600" dirty="0">
                <a:solidFill>
                  <a:schemeClr val="tx1"/>
                </a:solidFill>
                <a:ea typeface="+mn-ea"/>
                <a:cs typeface="+mn-cs"/>
              </a:rPr>
              <a:t>Some transactions are eligible for excise tax relief.</a:t>
            </a:r>
          </a:p>
        </p:txBody>
      </p:sp>
      <p:grpSp>
        <p:nvGrpSpPr>
          <p:cNvPr id="5" name="Group 4" descr="Voluntary Fiduciary Correction Program"/>
          <p:cNvGrpSpPr/>
          <p:nvPr/>
        </p:nvGrpSpPr>
        <p:grpSpPr>
          <a:xfrm>
            <a:off x="3137452" y="89929"/>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6" name="Rounded Rectangle 5"/>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7"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3200" dirty="0"/>
                <a:t>Voluntary Fiduciary Correction Program (VFCP)</a:t>
              </a:r>
            </a:p>
          </p:txBody>
        </p:sp>
      </p:grpSp>
    </p:spTree>
    <p:extLst>
      <p:ext uri="{BB962C8B-B14F-4D97-AF65-F5344CB8AC3E}">
        <p14:creationId xmlns:p14="http://schemas.microsoft.com/office/powerpoint/2010/main" val="202156052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137452" y="1310809"/>
            <a:ext cx="6987664" cy="547842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500" dirty="0">
                <a:solidFill>
                  <a:schemeClr val="tx1"/>
                </a:solidFill>
                <a:ea typeface="+mn-ea"/>
                <a:cs typeface="+mn-cs"/>
              </a:rPr>
              <a:t>EBSA encourages self-correction.</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5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500" dirty="0">
                <a:solidFill>
                  <a:schemeClr val="tx1"/>
                </a:solidFill>
                <a:ea typeface="+mn-ea"/>
                <a:cs typeface="+mn-cs"/>
              </a:rPr>
              <a:t>Fiduciaries should regularly review operations.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5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500" dirty="0">
                <a:solidFill>
                  <a:schemeClr val="tx1"/>
                </a:solidFill>
                <a:ea typeface="+mn-ea"/>
                <a:cs typeface="+mn-cs"/>
              </a:rPr>
              <a:t>Use the Health Law Self-Compliance Tool</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5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500" dirty="0">
                <a:solidFill>
                  <a:schemeClr val="tx1"/>
                </a:solidFill>
                <a:ea typeface="+mn-ea"/>
                <a:cs typeface="+mn-cs"/>
              </a:rPr>
              <a:t>Upon detection, take corrective action.</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5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500" dirty="0">
                <a:solidFill>
                  <a:schemeClr val="tx1"/>
                </a:solidFill>
                <a:ea typeface="+mn-ea"/>
                <a:cs typeface="+mn-cs"/>
              </a:rPr>
              <a:t>Correction guidance is in VFCP documentation.</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5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500" dirty="0">
                <a:solidFill>
                  <a:schemeClr val="tx1"/>
                </a:solidFill>
                <a:ea typeface="+mn-ea"/>
                <a:cs typeface="+mn-cs"/>
              </a:rPr>
              <a:t>Call EBSA for compliance assistance</a:t>
            </a:r>
          </a:p>
        </p:txBody>
      </p:sp>
      <p:grpSp>
        <p:nvGrpSpPr>
          <p:cNvPr id="4" name="Group 3" descr="Corrections Pre-Investigation"/>
          <p:cNvGrpSpPr/>
          <p:nvPr/>
        </p:nvGrpSpPr>
        <p:grpSpPr>
          <a:xfrm>
            <a:off x="3038516" y="14921"/>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3200" dirty="0"/>
                <a:t>Corrections Pre-Investigation</a:t>
              </a:r>
            </a:p>
          </p:txBody>
        </p:sp>
      </p:grpSp>
    </p:spTree>
    <p:extLst>
      <p:ext uri="{BB962C8B-B14F-4D97-AF65-F5344CB8AC3E}">
        <p14:creationId xmlns:p14="http://schemas.microsoft.com/office/powerpoint/2010/main" val="166778597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87984" y="1463041"/>
            <a:ext cx="6772316" cy="47089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500" dirty="0">
                <a:solidFill>
                  <a:schemeClr val="tx1"/>
                </a:solidFill>
                <a:ea typeface="+mn-ea"/>
                <a:cs typeface="+mn-cs"/>
              </a:rPr>
              <a:t>Often, potential problems become clear during the investigation.</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5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500" dirty="0">
                <a:solidFill>
                  <a:schemeClr val="tx1"/>
                </a:solidFill>
                <a:ea typeface="+mn-ea"/>
                <a:cs typeface="+mn-cs"/>
              </a:rPr>
              <a:t>If a problem is identified, work with EBSA to make corrections.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5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500" dirty="0">
                <a:solidFill>
                  <a:schemeClr val="tx1"/>
                </a:solidFill>
                <a:ea typeface="+mn-ea"/>
                <a:cs typeface="+mn-cs"/>
              </a:rPr>
              <a:t>Correction guidance may be available.</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sz="25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500" dirty="0">
                <a:solidFill>
                  <a:schemeClr val="tx1"/>
                </a:solidFill>
                <a:ea typeface="+mn-ea"/>
                <a:cs typeface="+mn-cs"/>
              </a:rPr>
              <a:t>Proof of correction and number of participants and plans affected is required.</a:t>
            </a:r>
          </a:p>
        </p:txBody>
      </p:sp>
      <p:grpSp>
        <p:nvGrpSpPr>
          <p:cNvPr id="4" name="Group 3" descr="Correction During Investigation"/>
          <p:cNvGrpSpPr/>
          <p:nvPr/>
        </p:nvGrpSpPr>
        <p:grpSpPr>
          <a:xfrm>
            <a:off x="3087984" y="167818"/>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3200" dirty="0"/>
                <a:t>Correction During Investigation</a:t>
              </a:r>
            </a:p>
          </p:txBody>
        </p:sp>
      </p:grpSp>
    </p:spTree>
    <p:extLst>
      <p:ext uri="{BB962C8B-B14F-4D97-AF65-F5344CB8AC3E}">
        <p14:creationId xmlns:p14="http://schemas.microsoft.com/office/powerpoint/2010/main" val="163775737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91308" y="1595021"/>
            <a:ext cx="9678572" cy="48936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A settlement agreement </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Notification to Participants and Beneficiaries of the correction</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Implementation of new internal controls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Re-adjudication of claims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Paying unpaid claims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Payment of Plan’s administrative costs and expenses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Interest</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Disgorgement of profits or surcharge</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Penalties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Removal of Fiduciaries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Removal of service providers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sz="2400" dirty="0">
                <a:solidFill>
                  <a:schemeClr val="tx1"/>
                </a:solidFill>
                <a:ea typeface="+mn-ea"/>
                <a:cs typeface="+mn-cs"/>
              </a:rPr>
              <a:t>Appointing an Independent Fiduciary</a:t>
            </a:r>
          </a:p>
        </p:txBody>
      </p:sp>
      <p:grpSp>
        <p:nvGrpSpPr>
          <p:cNvPr id="4" name="Group 3" descr="Depending on the circumstances, appropriate corrective action may include"/>
          <p:cNvGrpSpPr/>
          <p:nvPr/>
        </p:nvGrpSpPr>
        <p:grpSpPr>
          <a:xfrm>
            <a:off x="3274716" y="67780"/>
            <a:ext cx="7086600" cy="1475628"/>
            <a:chOff x="-2267" y="-59515"/>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2267" y="-59515"/>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135251" y="59516"/>
              <a:ext cx="8251037"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r>
                <a:rPr lang="en-US" sz="2800" dirty="0"/>
                <a:t>Depending on the circumstances, appropriate corrective action may include:</a:t>
              </a:r>
            </a:p>
          </p:txBody>
        </p:sp>
      </p:grpSp>
    </p:spTree>
    <p:extLst>
      <p:ext uri="{BB962C8B-B14F-4D97-AF65-F5344CB8AC3E}">
        <p14:creationId xmlns:p14="http://schemas.microsoft.com/office/powerpoint/2010/main" val="6769324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noChangeArrowheads="1"/>
          </p:cNvSpPr>
          <p:nvPr>
            <p:ph type="title" idx="4294967295"/>
          </p:nvPr>
        </p:nvSpPr>
        <p:spPr>
          <a:xfrm>
            <a:off x="3021268" y="1905000"/>
            <a:ext cx="6987664" cy="472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0" indent="0" defTabSz="914400">
              <a:spcBef>
                <a:spcPts val="0"/>
              </a:spcBef>
              <a:buNone/>
              <a:defRPr/>
            </a:pPr>
            <a:r>
              <a:rPr lang="en-US" sz="2400" dirty="0"/>
              <a:t>The mission of the Employee Benefits Security Administration is to assure the security of the retirement, health and other workplace related benefits of America’s workers and their families. We will accomplish this mission by:</a:t>
            </a:r>
          </a:p>
          <a:p>
            <a:pPr marL="0" indent="0" defTabSz="914400">
              <a:spcBef>
                <a:spcPts val="0"/>
              </a:spcBef>
              <a:buNone/>
              <a:defRPr/>
            </a:pPr>
            <a:endParaRPr lang="en-US" sz="2400" dirty="0"/>
          </a:p>
          <a:p>
            <a:pPr marL="548640" lvl="1" indent="-274320">
              <a:spcBef>
                <a:spcPts val="0"/>
              </a:spcBef>
              <a:buFont typeface="Wingdings 2"/>
              <a:buChar char=""/>
              <a:defRPr/>
            </a:pPr>
            <a:r>
              <a:rPr lang="en-US" sz="2400" dirty="0"/>
              <a:t>developing effective regulations; </a:t>
            </a:r>
          </a:p>
          <a:p>
            <a:pPr marL="548640" lvl="1" indent="-274320">
              <a:spcBef>
                <a:spcPts val="0"/>
              </a:spcBef>
              <a:buFont typeface="Wingdings 2"/>
              <a:buChar char=""/>
              <a:defRPr/>
            </a:pPr>
            <a:r>
              <a:rPr lang="en-US" sz="2400" dirty="0"/>
              <a:t>assisting and educating workers, plan sponsors, fiduciaries and service providers; and </a:t>
            </a:r>
          </a:p>
          <a:p>
            <a:pPr marL="548640" lvl="1" indent="-274320">
              <a:spcBef>
                <a:spcPts val="0"/>
              </a:spcBef>
              <a:buFont typeface="Wingdings 2"/>
              <a:buChar char=""/>
              <a:defRPr/>
            </a:pPr>
            <a:r>
              <a:rPr lang="en-US" sz="2400" dirty="0"/>
              <a:t>vigorously enforcing the law.</a:t>
            </a:r>
          </a:p>
        </p:txBody>
      </p:sp>
      <p:grpSp>
        <p:nvGrpSpPr>
          <p:cNvPr id="18" name="Group 17" descr="EBSA's Mission Statement">
            <a:extLst>
              <a:ext uri="{FF2B5EF4-FFF2-40B4-BE49-F238E27FC236}">
                <a16:creationId xmlns:a16="http://schemas.microsoft.com/office/drawing/2014/main" id="{99C02989-1A07-005E-CAFE-7A21532B821D}"/>
              </a:ext>
            </a:extLst>
          </p:cNvPr>
          <p:cNvGrpSpPr/>
          <p:nvPr/>
        </p:nvGrpSpPr>
        <p:grpSpPr>
          <a:xfrm>
            <a:off x="3052799" y="381000"/>
            <a:ext cx="7086600" cy="1219200"/>
            <a:chOff x="0" y="0"/>
            <a:chExt cx="8526072" cy="1219200"/>
          </a:xfrm>
          <a:solidFill>
            <a:srgbClr val="3333CC"/>
          </a:solidFill>
          <a:scene3d>
            <a:camera prst="orthographicFront">
              <a:rot lat="0" lon="0" rev="0"/>
            </a:camera>
            <a:lightRig rig="balanced" dir="t">
              <a:rot lat="0" lon="0" rev="8700000"/>
            </a:lightRig>
          </a:scene3d>
        </p:grpSpPr>
        <p:sp>
          <p:nvSpPr>
            <p:cNvPr id="19" name="Rounded Rectangle 3">
              <a:extLst>
                <a:ext uri="{FF2B5EF4-FFF2-40B4-BE49-F238E27FC236}">
                  <a16:creationId xmlns:a16="http://schemas.microsoft.com/office/drawing/2014/main" id="{A2C28CED-8339-3ACB-D7F2-9D60AB89FC64}"/>
                </a:ext>
              </a:extLst>
            </p:cNvPr>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0" name="Rounded Rectangle 4">
              <a:extLst>
                <a:ext uri="{FF2B5EF4-FFF2-40B4-BE49-F238E27FC236}">
                  <a16:creationId xmlns:a16="http://schemas.microsoft.com/office/drawing/2014/main" id="{DA38D99D-4D8C-7D27-06B2-AC36E8ACD545}"/>
                </a:ext>
              </a:extLst>
            </p:cNvPr>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algn="ctr" defTabSz="1955800">
                <a:lnSpc>
                  <a:spcPct val="90000"/>
                </a:lnSpc>
                <a:spcBef>
                  <a:spcPct val="0"/>
                </a:spcBef>
                <a:spcAft>
                  <a:spcPct val="35000"/>
                </a:spcAft>
              </a:pPr>
              <a:r>
                <a:rPr lang="en-US" sz="4400" dirty="0">
                  <a:ln w="6350">
                    <a:solidFill>
                      <a:schemeClr val="accent1">
                        <a:shade val="43000"/>
                      </a:schemeClr>
                    </a:solidFill>
                  </a:ln>
                  <a:solidFill>
                    <a:schemeClr val="bg1">
                      <a:lumMod val="10000"/>
                      <a:lumOff val="90000"/>
                    </a:schemeClr>
                  </a:solidFill>
                  <a:effectLst>
                    <a:outerShdw blurRad="26000" dist="26000" dir="14500000" algn="tl" rotWithShape="0">
                      <a:srgbClr val="000000">
                        <a:alpha val="40000"/>
                      </a:srgbClr>
                    </a:outerShdw>
                  </a:effectLst>
                  <a:latin typeface="Berlin Sans FB" panose="020E0602020502020306" pitchFamily="34" charset="0"/>
                  <a:ea typeface="+mj-ea"/>
                  <a:cs typeface="+mj-cs"/>
                </a:rPr>
                <a:t>EBSA’s Mission Statement</a:t>
              </a:r>
            </a:p>
          </p:txBody>
        </p:sp>
      </p:grpSp>
    </p:spTree>
    <p:extLst>
      <p:ext uri="{BB962C8B-B14F-4D97-AF65-F5344CB8AC3E}">
        <p14:creationId xmlns:p14="http://schemas.microsoft.com/office/powerpoint/2010/main" val="2874806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057400" y="1905000"/>
            <a:ext cx="7848600" cy="3970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altLang="en-US" sz="2800" dirty="0">
                <a:solidFill>
                  <a:schemeClr val="tx1"/>
                </a:solidFill>
                <a:ea typeface="+mn-ea"/>
                <a:cs typeface="+mn-cs"/>
              </a:rPr>
              <a:t>Includes theft or embezzlement</a:t>
            </a:r>
            <a:endParaRPr lang="en-US" sz="28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altLang="en-US" sz="28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altLang="en-US" sz="2800" dirty="0">
                <a:solidFill>
                  <a:schemeClr val="tx1"/>
                </a:solidFill>
                <a:ea typeface="+mn-ea"/>
                <a:cs typeface="+mn-cs"/>
              </a:rPr>
              <a:t>Health care fraud	</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altLang="en-US" sz="28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altLang="en-US" sz="2800" dirty="0">
                <a:solidFill>
                  <a:schemeClr val="tx1"/>
                </a:solidFill>
                <a:ea typeface="+mn-ea"/>
                <a:cs typeface="+mn-cs"/>
              </a:rPr>
              <a:t>Kickbacks or bribes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altLang="en-US" sz="28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altLang="en-US" sz="2800" dirty="0">
                <a:solidFill>
                  <a:schemeClr val="tx1"/>
                </a:solidFill>
                <a:ea typeface="+mn-ea"/>
                <a:cs typeface="+mn-cs"/>
              </a:rPr>
              <a:t>False statements made to investigators</a:t>
            </a: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endParaRPr lang="en-US" altLang="en-US" sz="2800" dirty="0">
              <a:solidFill>
                <a:schemeClr val="tx1"/>
              </a:solidFill>
              <a:ea typeface="+mn-ea"/>
              <a:cs typeface="+mn-cs"/>
            </a:endParaRPr>
          </a:p>
          <a:p>
            <a:pPr marL="571500" indent="-342900" defTabSz="889000" eaLnBrk="0" fontAlgn="base" hangingPunct="0">
              <a:spcBef>
                <a:spcPts val="0"/>
              </a:spcBef>
              <a:buClr>
                <a:schemeClr val="accent3">
                  <a:lumMod val="75000"/>
                </a:schemeClr>
              </a:buClr>
              <a:buSzPct val="90000"/>
              <a:buFont typeface="Arial" panose="020B0604020202020204" pitchFamily="34" charset="0"/>
              <a:buChar char="•"/>
              <a:defRPr/>
            </a:pPr>
            <a:r>
              <a:rPr lang="en-US" altLang="en-US" sz="2800" dirty="0">
                <a:solidFill>
                  <a:schemeClr val="tx1"/>
                </a:solidFill>
                <a:ea typeface="+mn-ea"/>
                <a:cs typeface="+mn-cs"/>
              </a:rPr>
              <a:t>Willful failures to file or falsified filings</a:t>
            </a:r>
          </a:p>
        </p:txBody>
      </p:sp>
      <p:grpSp>
        <p:nvGrpSpPr>
          <p:cNvPr id="4" name="Group 3" descr="Criminal Referrals"/>
          <p:cNvGrpSpPr/>
          <p:nvPr/>
        </p:nvGrpSpPr>
        <p:grpSpPr>
          <a:xfrm>
            <a:off x="3087984" y="524954"/>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3200" dirty="0"/>
                <a:t>Criminal Referrals</a:t>
              </a:r>
            </a:p>
          </p:txBody>
        </p:sp>
      </p:grpSp>
    </p:spTree>
    <p:extLst>
      <p:ext uri="{BB962C8B-B14F-4D97-AF65-F5344CB8AC3E}">
        <p14:creationId xmlns:p14="http://schemas.microsoft.com/office/powerpoint/2010/main" val="83859623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19126"/>
            <a:ext cx="7239000" cy="1362075"/>
          </a:xfrm>
        </p:spPr>
        <p:txBody>
          <a:bodyPr>
            <a:normAutofit/>
          </a:bodyPr>
          <a:lstStyle/>
          <a:p>
            <a:r>
              <a:rPr lang="en-US" altLang="en-US"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rPr>
              <a:t>Compliance Resources</a:t>
            </a:r>
            <a:endParaRPr lang="en-US" dirty="0">
              <a:solidFill>
                <a:srgbClr val="FFFFFF"/>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33642960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20278" y="1225689"/>
            <a:ext cx="6848516" cy="563231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0" fontAlgn="base" hangingPunct="0">
              <a:spcAft>
                <a:spcPct val="0"/>
              </a:spcAft>
              <a:defRPr/>
            </a:pPr>
            <a:r>
              <a:rPr lang="en-US" sz="2800" dirty="0">
                <a:solidFill>
                  <a:schemeClr val="tx1"/>
                </a:solidFill>
                <a:ea typeface="+mn-ea"/>
                <a:cs typeface="+mn-cs"/>
              </a:rPr>
              <a:t>EBSA website (health plans): </a:t>
            </a:r>
            <a:r>
              <a:rPr lang="en-US" sz="2400" dirty="0">
                <a:solidFill>
                  <a:srgbClr val="028BE0"/>
                </a:solidFill>
                <a:ea typeface="+mn-ea"/>
                <a:cs typeface="+mn-cs"/>
              </a:rPr>
              <a:t>https://www.dol.gov/agencies/ebsa/employers-and-advisers/plan-administration-and-compliance/health-plans</a:t>
            </a:r>
          </a:p>
          <a:p>
            <a:pPr defTabSz="914400" eaLnBrk="0" fontAlgn="base" hangingPunct="0">
              <a:spcAft>
                <a:spcPct val="0"/>
              </a:spcAft>
              <a:defRPr/>
            </a:pPr>
            <a:endParaRPr lang="en-US" sz="2800" dirty="0">
              <a:solidFill>
                <a:schemeClr val="tx1"/>
              </a:solidFill>
              <a:ea typeface="+mn-ea"/>
              <a:cs typeface="+mn-cs"/>
            </a:endParaRPr>
          </a:p>
          <a:p>
            <a:pPr defTabSz="914400" eaLnBrk="0" fontAlgn="base" hangingPunct="0">
              <a:spcAft>
                <a:spcPct val="0"/>
              </a:spcAft>
              <a:defRPr/>
            </a:pPr>
            <a:r>
              <a:rPr lang="en-US" sz="2800" dirty="0">
                <a:solidFill>
                  <a:schemeClr val="tx1"/>
                </a:solidFill>
                <a:ea typeface="+mn-ea"/>
                <a:cs typeface="+mn-cs"/>
              </a:rPr>
              <a:t>Health Benefits Laws Self Compliance Tools: </a:t>
            </a:r>
            <a:r>
              <a:rPr lang="en-US" sz="2400" dirty="0">
                <a:solidFill>
                  <a:srgbClr val="028BE0"/>
                </a:solidFill>
                <a:ea typeface="+mn-ea"/>
                <a:cs typeface="+mn-cs"/>
              </a:rPr>
              <a:t>https://www.dol.gov/agencies/ebsa/employers-and-advisers/plan-administration-and-compliance/health-plans/hbec/checksheets</a:t>
            </a:r>
          </a:p>
          <a:p>
            <a:pPr defTabSz="914400" eaLnBrk="0" fontAlgn="base" hangingPunct="0">
              <a:spcAft>
                <a:spcPct val="0"/>
              </a:spcAft>
              <a:defRPr/>
            </a:pPr>
            <a:endParaRPr lang="en-US" sz="2800" dirty="0">
              <a:solidFill>
                <a:schemeClr val="tx1"/>
              </a:solidFill>
              <a:ea typeface="+mn-ea"/>
              <a:cs typeface="+mn-cs"/>
            </a:endParaRPr>
          </a:p>
          <a:p>
            <a:pPr defTabSz="914400" eaLnBrk="0" fontAlgn="base" hangingPunct="0">
              <a:spcAft>
                <a:spcPct val="0"/>
              </a:spcAft>
              <a:defRPr/>
            </a:pPr>
            <a:r>
              <a:rPr lang="en-US" sz="2800" dirty="0">
                <a:solidFill>
                  <a:schemeClr val="tx1"/>
                </a:solidFill>
                <a:ea typeface="+mn-ea"/>
                <a:cs typeface="+mn-cs"/>
              </a:rPr>
              <a:t>Health and Human Services                       </a:t>
            </a:r>
            <a:r>
              <a:rPr lang="en-US" sz="2400" dirty="0">
                <a:solidFill>
                  <a:srgbClr val="028BE0"/>
                </a:solidFill>
                <a:ea typeface="+mn-ea"/>
                <a:cs typeface="+mn-cs"/>
              </a:rPr>
              <a:t>www.hhs.gov/healthcare</a:t>
            </a:r>
          </a:p>
        </p:txBody>
      </p:sp>
      <p:grpSp>
        <p:nvGrpSpPr>
          <p:cNvPr id="4" name="Group 3" descr="Health Plan Compliance Resources"/>
          <p:cNvGrpSpPr/>
          <p:nvPr/>
        </p:nvGrpSpPr>
        <p:grpSpPr>
          <a:xfrm>
            <a:off x="3031662" y="0"/>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altLang="en-US" sz="3200" dirty="0"/>
                <a:t>Health Plan Compliance Resources</a:t>
              </a:r>
              <a:endParaRPr lang="en-US" sz="3200" dirty="0"/>
            </a:p>
          </p:txBody>
        </p:sp>
      </p:grpSp>
    </p:spTree>
    <p:extLst>
      <p:ext uri="{BB962C8B-B14F-4D97-AF65-F5344CB8AC3E}">
        <p14:creationId xmlns:p14="http://schemas.microsoft.com/office/powerpoint/2010/main" val="332627792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021951" y="1273047"/>
            <a:ext cx="7417449" cy="540147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0" fontAlgn="base" hangingPunct="0">
              <a:lnSpc>
                <a:spcPts val="2280"/>
              </a:lnSpc>
              <a:spcAft>
                <a:spcPct val="0"/>
              </a:spcAft>
              <a:defRPr/>
            </a:pPr>
            <a:r>
              <a:rPr lang="en-US" sz="2200" dirty="0">
                <a:solidFill>
                  <a:schemeClr val="tx1"/>
                </a:solidFill>
                <a:ea typeface="+mn-ea"/>
                <a:cs typeface="+mn-cs"/>
              </a:rPr>
              <a:t>EBSA main site: </a:t>
            </a:r>
            <a:r>
              <a:rPr lang="en-US" sz="2200" dirty="0">
                <a:solidFill>
                  <a:srgbClr val="028BE0"/>
                </a:solidFill>
                <a:ea typeface="+mn-ea"/>
                <a:cs typeface="+mn-cs"/>
              </a:rPr>
              <a:t>www.dol.gov/agencies/ebsa</a:t>
            </a:r>
          </a:p>
          <a:p>
            <a:pPr defTabSz="914400" eaLnBrk="0" fontAlgn="base" hangingPunct="0">
              <a:lnSpc>
                <a:spcPts val="2280"/>
              </a:lnSpc>
              <a:spcAft>
                <a:spcPct val="0"/>
              </a:spcAft>
              <a:defRPr/>
            </a:pPr>
            <a:endParaRPr lang="en-US" sz="2200" dirty="0">
              <a:solidFill>
                <a:schemeClr val="tx1"/>
              </a:solidFill>
              <a:ea typeface="+mn-ea"/>
              <a:cs typeface="+mn-cs"/>
            </a:endParaRPr>
          </a:p>
          <a:p>
            <a:pPr defTabSz="914400" eaLnBrk="0" fontAlgn="base" hangingPunct="0">
              <a:lnSpc>
                <a:spcPts val="2280"/>
              </a:lnSpc>
              <a:spcAft>
                <a:spcPct val="0"/>
              </a:spcAft>
              <a:defRPr/>
            </a:pPr>
            <a:r>
              <a:rPr lang="en-US" sz="2200" dirty="0">
                <a:solidFill>
                  <a:schemeClr val="tx1"/>
                </a:solidFill>
                <a:ea typeface="+mn-ea"/>
                <a:cs typeface="+mn-cs"/>
              </a:rPr>
              <a:t>EBSA Affordable Care Act page:  </a:t>
            </a:r>
            <a:r>
              <a:rPr lang="en-US" sz="2200" dirty="0">
                <a:solidFill>
                  <a:srgbClr val="028BE0"/>
                </a:solidFill>
                <a:ea typeface="+mn-ea"/>
                <a:cs typeface="+mn-cs"/>
              </a:rPr>
              <a:t>www.dol.gov/agencies/ebsa/laws-and-regulations/laws/affordable-care-act/for-employers-and-advisers</a:t>
            </a:r>
          </a:p>
          <a:p>
            <a:pPr defTabSz="914400" eaLnBrk="0" fontAlgn="base" hangingPunct="0">
              <a:lnSpc>
                <a:spcPts val="2280"/>
              </a:lnSpc>
              <a:spcAft>
                <a:spcPct val="0"/>
              </a:spcAft>
              <a:defRPr/>
            </a:pPr>
            <a:endParaRPr lang="en-US" sz="2200" dirty="0">
              <a:solidFill>
                <a:schemeClr val="tx1"/>
              </a:solidFill>
              <a:ea typeface="+mn-ea"/>
              <a:cs typeface="+mn-cs"/>
            </a:endParaRPr>
          </a:p>
          <a:p>
            <a:pPr defTabSz="914400" eaLnBrk="0" fontAlgn="base" hangingPunct="0">
              <a:lnSpc>
                <a:spcPts val="2280"/>
              </a:lnSpc>
              <a:spcAft>
                <a:spcPct val="0"/>
              </a:spcAft>
              <a:defRPr/>
            </a:pPr>
            <a:r>
              <a:rPr lang="en-US" sz="2200" dirty="0">
                <a:solidFill>
                  <a:schemeClr val="tx1"/>
                </a:solidFill>
                <a:ea typeface="+mn-ea"/>
                <a:cs typeface="+mn-cs"/>
              </a:rPr>
              <a:t>EFAST2 website:  </a:t>
            </a:r>
            <a:r>
              <a:rPr lang="en-US" sz="2200" dirty="0">
                <a:solidFill>
                  <a:srgbClr val="028BE0"/>
                </a:solidFill>
                <a:ea typeface="+mn-ea"/>
                <a:cs typeface="+mn-cs"/>
              </a:rPr>
              <a:t>www.efast.dol.gov</a:t>
            </a:r>
          </a:p>
          <a:p>
            <a:pPr defTabSz="914400" eaLnBrk="0" fontAlgn="base" hangingPunct="0">
              <a:lnSpc>
                <a:spcPts val="2280"/>
              </a:lnSpc>
              <a:spcAft>
                <a:spcPct val="0"/>
              </a:spcAft>
              <a:defRPr/>
            </a:pPr>
            <a:endParaRPr lang="en-US" sz="2200" dirty="0">
              <a:solidFill>
                <a:schemeClr val="tx1"/>
              </a:solidFill>
              <a:ea typeface="+mn-ea"/>
              <a:cs typeface="+mn-cs"/>
            </a:endParaRPr>
          </a:p>
          <a:p>
            <a:pPr defTabSz="914400" eaLnBrk="0" fontAlgn="base" hangingPunct="0">
              <a:lnSpc>
                <a:spcPts val="2280"/>
              </a:lnSpc>
              <a:spcAft>
                <a:spcPct val="0"/>
              </a:spcAft>
              <a:defRPr/>
            </a:pPr>
            <a:r>
              <a:rPr lang="en-US" sz="2200" dirty="0">
                <a:solidFill>
                  <a:schemeClr val="tx1"/>
                </a:solidFill>
                <a:ea typeface="+mn-ea"/>
                <a:cs typeface="+mn-cs"/>
              </a:rPr>
              <a:t>Technical Assistance and Publications: </a:t>
            </a:r>
          </a:p>
          <a:p>
            <a:pPr defTabSz="914400" eaLnBrk="0" fontAlgn="base" hangingPunct="0">
              <a:lnSpc>
                <a:spcPts val="2280"/>
              </a:lnSpc>
              <a:spcAft>
                <a:spcPct val="0"/>
              </a:spcAft>
              <a:defRPr/>
            </a:pPr>
            <a:r>
              <a:rPr lang="en-US" sz="2200" dirty="0">
                <a:solidFill>
                  <a:srgbClr val="028BE0"/>
                </a:solidFill>
                <a:ea typeface="+mn-ea"/>
                <a:cs typeface="+mn-cs"/>
              </a:rPr>
              <a:t>askebsa.dol.gov or </a:t>
            </a:r>
            <a:r>
              <a:rPr lang="en-US" sz="2200" dirty="0">
                <a:solidFill>
                  <a:schemeClr val="accent3">
                    <a:lumMod val="75000"/>
                  </a:schemeClr>
                </a:solidFill>
                <a:ea typeface="+mn-ea"/>
                <a:cs typeface="+mn-cs"/>
              </a:rPr>
              <a:t>1-866-444-3272</a:t>
            </a:r>
          </a:p>
          <a:p>
            <a:pPr defTabSz="914400" eaLnBrk="0" fontAlgn="base" hangingPunct="0">
              <a:lnSpc>
                <a:spcPts val="2280"/>
              </a:lnSpc>
              <a:spcAft>
                <a:spcPct val="0"/>
              </a:spcAft>
              <a:defRPr/>
            </a:pPr>
            <a:endParaRPr lang="en-US" sz="2200" dirty="0">
              <a:solidFill>
                <a:schemeClr val="tx1"/>
              </a:solidFill>
              <a:ea typeface="+mn-ea"/>
              <a:cs typeface="+mn-cs"/>
            </a:endParaRPr>
          </a:p>
          <a:p>
            <a:pPr defTabSz="914400" eaLnBrk="0" fontAlgn="base" hangingPunct="0">
              <a:lnSpc>
                <a:spcPts val="2280"/>
              </a:lnSpc>
              <a:spcAft>
                <a:spcPct val="0"/>
              </a:spcAft>
              <a:defRPr/>
            </a:pPr>
            <a:r>
              <a:rPr lang="en-US" sz="2200" dirty="0">
                <a:solidFill>
                  <a:schemeClr val="tx1"/>
                </a:solidFill>
                <a:ea typeface="+mn-ea"/>
                <a:cs typeface="+mn-cs"/>
              </a:rPr>
              <a:t>EFAST2 Hotline (Toll-free): </a:t>
            </a:r>
          </a:p>
          <a:p>
            <a:pPr defTabSz="914400" eaLnBrk="0" fontAlgn="base" hangingPunct="0">
              <a:lnSpc>
                <a:spcPts val="2280"/>
              </a:lnSpc>
              <a:spcAft>
                <a:spcPct val="0"/>
              </a:spcAft>
              <a:defRPr/>
            </a:pPr>
            <a:r>
              <a:rPr lang="en-US" sz="2200" dirty="0">
                <a:solidFill>
                  <a:schemeClr val="accent3">
                    <a:lumMod val="75000"/>
                  </a:schemeClr>
                </a:solidFill>
                <a:ea typeface="+mn-ea"/>
                <a:cs typeface="+mn-cs"/>
              </a:rPr>
              <a:t>1-866-GO EFAST (1-866-463-3278</a:t>
            </a:r>
            <a:r>
              <a:rPr lang="en-US" sz="2200" dirty="0">
                <a:solidFill>
                  <a:srgbClr val="028BE0"/>
                </a:solidFill>
                <a:ea typeface="+mn-ea"/>
                <a:cs typeface="+mn-cs"/>
              </a:rPr>
              <a:t>)</a:t>
            </a:r>
          </a:p>
          <a:p>
            <a:pPr defTabSz="914400" eaLnBrk="0" fontAlgn="base" hangingPunct="0">
              <a:lnSpc>
                <a:spcPts val="2280"/>
              </a:lnSpc>
              <a:spcAft>
                <a:spcPct val="0"/>
              </a:spcAft>
              <a:defRPr/>
            </a:pPr>
            <a:endParaRPr lang="en-US" sz="2200" dirty="0">
              <a:solidFill>
                <a:schemeClr val="tx1"/>
              </a:solidFill>
              <a:ea typeface="+mn-ea"/>
              <a:cs typeface="+mn-cs"/>
            </a:endParaRPr>
          </a:p>
          <a:p>
            <a:pPr defTabSz="914400" eaLnBrk="0" fontAlgn="base" hangingPunct="0">
              <a:lnSpc>
                <a:spcPts val="2280"/>
              </a:lnSpc>
              <a:spcAft>
                <a:spcPct val="0"/>
              </a:spcAft>
              <a:defRPr/>
            </a:pPr>
            <a:r>
              <a:rPr lang="en-US" sz="2200" dirty="0">
                <a:solidFill>
                  <a:schemeClr val="tx1"/>
                </a:solidFill>
                <a:ea typeface="+mn-ea"/>
                <a:cs typeface="+mn-cs"/>
              </a:rPr>
              <a:t>Form M-1 Filings: </a:t>
            </a:r>
          </a:p>
          <a:p>
            <a:pPr defTabSz="914400" eaLnBrk="0" fontAlgn="base" hangingPunct="0">
              <a:lnSpc>
                <a:spcPts val="2280"/>
              </a:lnSpc>
              <a:spcAft>
                <a:spcPct val="0"/>
              </a:spcAft>
              <a:defRPr/>
            </a:pPr>
            <a:r>
              <a:rPr lang="en-US" sz="2200" dirty="0">
                <a:solidFill>
                  <a:srgbClr val="028BE0"/>
                </a:solidFill>
                <a:ea typeface="+mn-ea"/>
                <a:cs typeface="+mn-cs"/>
              </a:rPr>
              <a:t>http://www.askebsa.dol.gov/mewa/ or call the </a:t>
            </a:r>
          </a:p>
          <a:p>
            <a:pPr defTabSz="914400" eaLnBrk="0" fontAlgn="base" hangingPunct="0">
              <a:lnSpc>
                <a:spcPts val="2280"/>
              </a:lnSpc>
              <a:spcAft>
                <a:spcPct val="0"/>
              </a:spcAft>
              <a:defRPr/>
            </a:pPr>
            <a:r>
              <a:rPr lang="en-US" sz="2200" dirty="0">
                <a:solidFill>
                  <a:schemeClr val="accent3">
                    <a:lumMod val="75000"/>
                  </a:schemeClr>
                </a:solidFill>
                <a:ea typeface="+mn-ea"/>
                <a:cs typeface="+mn-cs"/>
              </a:rPr>
              <a:t>Form M-1 Help Desk at 202-693-8360</a:t>
            </a:r>
          </a:p>
        </p:txBody>
      </p:sp>
      <p:grpSp>
        <p:nvGrpSpPr>
          <p:cNvPr id="4" name="Group 3" descr="Compliance Assistance"/>
          <p:cNvGrpSpPr/>
          <p:nvPr/>
        </p:nvGrpSpPr>
        <p:grpSpPr>
          <a:xfrm>
            <a:off x="3021951" y="62279"/>
            <a:ext cx="7086600" cy="1156921"/>
            <a:chOff x="0" y="-59516"/>
            <a:chExt cx="8526072" cy="1278716"/>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9"/>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3200" dirty="0"/>
                <a:t>Compliance Assistance</a:t>
              </a:r>
            </a:p>
          </p:txBody>
        </p:sp>
      </p:grpSp>
    </p:spTree>
    <p:extLst>
      <p:ext uri="{BB962C8B-B14F-4D97-AF65-F5344CB8AC3E}">
        <p14:creationId xmlns:p14="http://schemas.microsoft.com/office/powerpoint/2010/main" val="83468209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324867" y="1676401"/>
            <a:ext cx="6612835" cy="45243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914400" eaLnBrk="0" fontAlgn="base" hangingPunct="0">
              <a:spcAft>
                <a:spcPct val="0"/>
              </a:spcAft>
              <a:defRPr/>
            </a:pPr>
            <a:r>
              <a:rPr lang="en-US" sz="2400" dirty="0">
                <a:solidFill>
                  <a:schemeClr val="tx1">
                    <a:lumMod val="75000"/>
                    <a:lumOff val="25000"/>
                  </a:schemeClr>
                </a:solidFill>
                <a:ea typeface="+mn-ea"/>
                <a:cs typeface="+mn-cs"/>
              </a:rPr>
              <a:t>Office of Health Plan Standards &amp; Compliance Assistance </a:t>
            </a:r>
          </a:p>
          <a:p>
            <a:pPr defTabSz="914400" eaLnBrk="0" fontAlgn="base" hangingPunct="0">
              <a:spcAft>
                <a:spcPct val="0"/>
              </a:spcAft>
              <a:defRPr/>
            </a:pPr>
            <a:r>
              <a:rPr lang="en-US" sz="2400" dirty="0">
                <a:solidFill>
                  <a:schemeClr val="tx1"/>
                </a:solidFill>
                <a:ea typeface="+mn-ea"/>
                <a:cs typeface="+mn-cs"/>
              </a:rPr>
              <a:t>(202) 693-8335</a:t>
            </a:r>
          </a:p>
          <a:p>
            <a:pPr defTabSz="914400" eaLnBrk="0" fontAlgn="base" hangingPunct="0">
              <a:spcAft>
                <a:spcPct val="0"/>
              </a:spcAft>
              <a:defRPr/>
            </a:pPr>
            <a:endParaRPr lang="en-US" sz="2400" dirty="0">
              <a:solidFill>
                <a:schemeClr val="tx1">
                  <a:lumMod val="75000"/>
                  <a:lumOff val="25000"/>
                </a:schemeClr>
              </a:solidFill>
              <a:ea typeface="+mn-ea"/>
              <a:cs typeface="+mn-cs"/>
            </a:endParaRPr>
          </a:p>
          <a:p>
            <a:pPr defTabSz="914400" eaLnBrk="0" fontAlgn="base" hangingPunct="0">
              <a:spcAft>
                <a:spcPct val="0"/>
              </a:spcAft>
              <a:defRPr/>
            </a:pPr>
            <a:r>
              <a:rPr lang="en-US" sz="2400" dirty="0">
                <a:solidFill>
                  <a:schemeClr val="tx1">
                    <a:lumMod val="75000"/>
                    <a:lumOff val="25000"/>
                  </a:schemeClr>
                </a:solidFill>
                <a:ea typeface="+mn-ea"/>
                <a:cs typeface="+mn-cs"/>
              </a:rPr>
              <a:t>Office of the Chief Accountant </a:t>
            </a:r>
          </a:p>
          <a:p>
            <a:pPr defTabSz="914400" eaLnBrk="0" fontAlgn="base" hangingPunct="0">
              <a:spcAft>
                <a:spcPct val="0"/>
              </a:spcAft>
              <a:defRPr/>
            </a:pPr>
            <a:r>
              <a:rPr lang="en-US" sz="2400" dirty="0">
                <a:solidFill>
                  <a:schemeClr val="tx1"/>
                </a:solidFill>
                <a:ea typeface="+mn-ea"/>
                <a:cs typeface="+mn-cs"/>
              </a:rPr>
              <a:t>(202) 693-8360</a:t>
            </a:r>
          </a:p>
          <a:p>
            <a:pPr defTabSz="914400" eaLnBrk="0" fontAlgn="base" hangingPunct="0">
              <a:spcAft>
                <a:spcPct val="0"/>
              </a:spcAft>
              <a:defRPr/>
            </a:pPr>
            <a:endParaRPr lang="en-US" sz="2400" dirty="0">
              <a:solidFill>
                <a:schemeClr val="tx1"/>
              </a:solidFill>
              <a:ea typeface="+mn-ea"/>
              <a:cs typeface="+mn-cs"/>
            </a:endParaRPr>
          </a:p>
          <a:p>
            <a:pPr defTabSz="914400" eaLnBrk="0" fontAlgn="base" hangingPunct="0">
              <a:spcAft>
                <a:spcPct val="0"/>
              </a:spcAft>
              <a:defRPr/>
            </a:pPr>
            <a:r>
              <a:rPr lang="en-US" altLang="en-US" sz="2400" dirty="0">
                <a:solidFill>
                  <a:schemeClr val="tx1">
                    <a:lumMod val="75000"/>
                    <a:lumOff val="25000"/>
                  </a:schemeClr>
                </a:solidFill>
                <a:ea typeface="+mn-ea"/>
                <a:cs typeface="+mn-cs"/>
              </a:rPr>
              <a:t>Office of Regulations &amp; Interpretations </a:t>
            </a:r>
          </a:p>
          <a:p>
            <a:pPr defTabSz="914400" eaLnBrk="0" fontAlgn="base" hangingPunct="0">
              <a:spcAft>
                <a:spcPct val="0"/>
              </a:spcAft>
              <a:defRPr/>
            </a:pPr>
            <a:r>
              <a:rPr lang="en-US" altLang="en-US" sz="2400" dirty="0">
                <a:solidFill>
                  <a:schemeClr val="tx1"/>
                </a:solidFill>
                <a:ea typeface="+mn-ea"/>
                <a:cs typeface="+mn-cs"/>
              </a:rPr>
              <a:t>(202) 693-8500</a:t>
            </a:r>
            <a:endParaRPr lang="en-US" sz="2400" dirty="0">
              <a:solidFill>
                <a:schemeClr val="tx1"/>
              </a:solidFill>
              <a:ea typeface="+mn-ea"/>
              <a:cs typeface="+mn-cs"/>
            </a:endParaRPr>
          </a:p>
          <a:p>
            <a:pPr defTabSz="914400" eaLnBrk="0" fontAlgn="base" hangingPunct="0">
              <a:spcAft>
                <a:spcPct val="0"/>
              </a:spcAft>
              <a:defRPr/>
            </a:pPr>
            <a:endParaRPr lang="en-US" sz="2400" dirty="0">
              <a:solidFill>
                <a:schemeClr val="tx1"/>
              </a:solidFill>
              <a:ea typeface="+mn-ea"/>
              <a:cs typeface="+mn-cs"/>
            </a:endParaRPr>
          </a:p>
          <a:p>
            <a:pPr defTabSz="914400" eaLnBrk="0" fontAlgn="base" hangingPunct="0">
              <a:spcAft>
                <a:spcPct val="0"/>
              </a:spcAft>
              <a:defRPr/>
            </a:pPr>
            <a:r>
              <a:rPr lang="en-US" altLang="en-US" sz="2400" dirty="0">
                <a:solidFill>
                  <a:schemeClr val="tx1">
                    <a:lumMod val="75000"/>
                    <a:lumOff val="25000"/>
                  </a:schemeClr>
                </a:solidFill>
                <a:ea typeface="+mn-ea"/>
                <a:cs typeface="+mn-cs"/>
              </a:rPr>
              <a:t>Office of Exemption Determinations </a:t>
            </a:r>
          </a:p>
          <a:p>
            <a:pPr defTabSz="914400" eaLnBrk="0" fontAlgn="base" hangingPunct="0">
              <a:spcAft>
                <a:spcPct val="0"/>
              </a:spcAft>
              <a:defRPr/>
            </a:pPr>
            <a:r>
              <a:rPr lang="en-US" altLang="en-US" sz="2400" dirty="0">
                <a:solidFill>
                  <a:schemeClr val="tx1"/>
                </a:solidFill>
                <a:ea typeface="+mn-ea"/>
                <a:cs typeface="+mn-cs"/>
              </a:rPr>
              <a:t>(202) 693-8540</a:t>
            </a:r>
            <a:endParaRPr lang="en-US" sz="2400" dirty="0">
              <a:solidFill>
                <a:schemeClr val="tx1"/>
              </a:solidFill>
              <a:ea typeface="+mn-ea"/>
              <a:cs typeface="+mn-cs"/>
            </a:endParaRPr>
          </a:p>
        </p:txBody>
      </p:sp>
      <p:grpSp>
        <p:nvGrpSpPr>
          <p:cNvPr id="4" name="Group 3" descr="Compliance Assistance"/>
          <p:cNvGrpSpPr/>
          <p:nvPr/>
        </p:nvGrpSpPr>
        <p:grpSpPr>
          <a:xfrm>
            <a:off x="3087984" y="268526"/>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5" name="Rounded Rectangle 4"/>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3200" dirty="0"/>
                <a:t>Compliance Assistance</a:t>
              </a:r>
            </a:p>
          </p:txBody>
        </p:sp>
      </p:grpSp>
    </p:spTree>
    <p:extLst>
      <p:ext uri="{BB962C8B-B14F-4D97-AF65-F5344CB8AC3E}">
        <p14:creationId xmlns:p14="http://schemas.microsoft.com/office/powerpoint/2010/main" val="314982185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idx="4294967295"/>
          </p:nvPr>
        </p:nvSpPr>
        <p:spPr>
          <a:xfrm>
            <a:off x="3167042" y="5219654"/>
            <a:ext cx="6543716"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defTabSz="914400" eaLnBrk="0" fontAlgn="base" hangingPunct="0">
              <a:spcAft>
                <a:spcPct val="0"/>
              </a:spcAft>
              <a:buClr>
                <a:schemeClr val="accent1">
                  <a:lumMod val="75000"/>
                </a:schemeClr>
              </a:buClr>
              <a:buSzPct val="90000"/>
              <a:buFont typeface="Arial" panose="020B0604020202020204" pitchFamily="34" charset="0"/>
              <a:buChar char="•"/>
              <a:defRPr/>
            </a:pPr>
            <a:r>
              <a:rPr lang="en-US" altLang="en-US" sz="2200" dirty="0">
                <a:solidFill>
                  <a:schemeClr val="tx1"/>
                </a:solidFill>
                <a:ea typeface="+mn-ea"/>
                <a:cs typeface="+mn-cs"/>
              </a:rPr>
              <a:t>Health Benefit Education Campaign two-day seminars</a:t>
            </a:r>
          </a:p>
          <a:p>
            <a:pPr marL="342900" indent="-342900" defTabSz="914400" eaLnBrk="0" fontAlgn="base" hangingPunct="0">
              <a:spcAft>
                <a:spcPct val="0"/>
              </a:spcAft>
              <a:buClr>
                <a:schemeClr val="accent1">
                  <a:lumMod val="75000"/>
                </a:schemeClr>
              </a:buClr>
              <a:buSzPct val="90000"/>
              <a:buFont typeface="Arial" panose="020B0604020202020204" pitchFamily="34" charset="0"/>
              <a:buChar char="•"/>
              <a:defRPr/>
            </a:pPr>
            <a:r>
              <a:rPr lang="en-US" altLang="en-US" sz="2200" dirty="0">
                <a:solidFill>
                  <a:schemeClr val="tx1"/>
                </a:solidFill>
                <a:ea typeface="+mn-ea"/>
                <a:cs typeface="+mn-cs"/>
              </a:rPr>
              <a:t>Webcasts</a:t>
            </a:r>
          </a:p>
          <a:p>
            <a:pPr marL="342900" indent="-342900" defTabSz="914400" eaLnBrk="0" fontAlgn="base" hangingPunct="0">
              <a:spcAft>
                <a:spcPct val="0"/>
              </a:spcAft>
              <a:buClr>
                <a:schemeClr val="accent1">
                  <a:lumMod val="75000"/>
                </a:schemeClr>
              </a:buClr>
              <a:buSzPct val="90000"/>
              <a:buFont typeface="Arial" panose="020B0604020202020204" pitchFamily="34" charset="0"/>
              <a:buChar char="•"/>
              <a:defRPr/>
            </a:pPr>
            <a:r>
              <a:rPr lang="en-US" altLang="en-US" sz="2200" dirty="0">
                <a:solidFill>
                  <a:schemeClr val="tx1"/>
                </a:solidFill>
                <a:ea typeface="+mn-ea"/>
                <a:cs typeface="+mn-cs"/>
              </a:rPr>
              <a:t>Regional workshops</a:t>
            </a:r>
          </a:p>
        </p:txBody>
      </p:sp>
      <p:grpSp>
        <p:nvGrpSpPr>
          <p:cNvPr id="8" name="Group 7" descr="Outreach Events"/>
          <p:cNvGrpSpPr/>
          <p:nvPr/>
        </p:nvGrpSpPr>
        <p:grpSpPr>
          <a:xfrm>
            <a:off x="2895600" y="4116580"/>
            <a:ext cx="7086600" cy="1103074"/>
            <a:chOff x="0" y="0"/>
            <a:chExt cx="8526072" cy="1219200"/>
          </a:xfrm>
          <a:solidFill>
            <a:srgbClr val="015589"/>
          </a:solidFill>
          <a:scene3d>
            <a:camera prst="orthographicFront">
              <a:rot lat="0" lon="0" rev="0"/>
            </a:camera>
            <a:lightRig rig="balanced" dir="t">
              <a:rot lat="0" lon="0" rev="8700000"/>
            </a:lightRig>
          </a:scene3d>
        </p:grpSpPr>
        <p:sp>
          <p:nvSpPr>
            <p:cNvPr id="9" name="Rounded Rectangle 8"/>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10"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3200" dirty="0"/>
                <a:t>Outreach Events</a:t>
              </a:r>
            </a:p>
          </p:txBody>
        </p:sp>
      </p:grpSp>
      <p:sp>
        <p:nvSpPr>
          <p:cNvPr id="11" name="Rectangle 10"/>
          <p:cNvSpPr/>
          <p:nvPr/>
        </p:nvSpPr>
        <p:spPr>
          <a:xfrm>
            <a:off x="3117574" y="1298382"/>
            <a:ext cx="6543716" cy="2800767"/>
          </a:xfrm>
          <a:prstGeom prst="rect">
            <a:avLst/>
          </a:prstGeom>
        </p:spPr>
        <p:txBody>
          <a:bodyPr wrap="square">
            <a:spAutoFit/>
          </a:bodyPr>
          <a:lstStyle/>
          <a:p>
            <a:pPr marL="342900" indent="-342900">
              <a:buClr>
                <a:schemeClr val="accent1">
                  <a:lumMod val="75000"/>
                </a:schemeClr>
              </a:buClr>
              <a:buSzPct val="90000"/>
              <a:buFont typeface="Arial" panose="020B0604020202020204" pitchFamily="34" charset="0"/>
              <a:buChar char="•"/>
            </a:pPr>
            <a:r>
              <a:rPr lang="en-US" altLang="en-US" sz="2200" dirty="0">
                <a:latin typeface="+mj-lt"/>
              </a:rPr>
              <a:t>Understanding Your Fiduciary Responsibilities under a Group Health Plan</a:t>
            </a:r>
          </a:p>
          <a:p>
            <a:pPr marL="342900" indent="-342900">
              <a:buClr>
                <a:schemeClr val="accent1">
                  <a:lumMod val="75000"/>
                </a:schemeClr>
              </a:buClr>
              <a:buSzPct val="90000"/>
              <a:buFont typeface="Arial" panose="020B0604020202020204" pitchFamily="34" charset="0"/>
              <a:buChar char="•"/>
            </a:pPr>
            <a:r>
              <a:rPr lang="en-US" altLang="en-US" sz="2200" dirty="0">
                <a:latin typeface="+mj-lt"/>
              </a:rPr>
              <a:t>Reporting and Disclosure Guide for Employee Benefit Plans  </a:t>
            </a:r>
          </a:p>
          <a:p>
            <a:pPr marL="342900" indent="-342900">
              <a:buClr>
                <a:schemeClr val="accent1">
                  <a:lumMod val="75000"/>
                </a:schemeClr>
              </a:buClr>
              <a:buSzPct val="90000"/>
              <a:buFont typeface="Arial" panose="020B0604020202020204" pitchFamily="34" charset="0"/>
              <a:buChar char="•"/>
            </a:pPr>
            <a:r>
              <a:rPr lang="en-US" altLang="en-US" sz="2200" dirty="0">
                <a:latin typeface="+mj-lt"/>
              </a:rPr>
              <a:t>An Employer’s Guide to Health Benefits under COBRA</a:t>
            </a:r>
          </a:p>
          <a:p>
            <a:pPr marL="342900" indent="-342900">
              <a:buClr>
                <a:schemeClr val="accent1">
                  <a:lumMod val="75000"/>
                </a:schemeClr>
              </a:buClr>
              <a:buSzPct val="90000"/>
              <a:buFont typeface="Arial" panose="020B0604020202020204" pitchFamily="34" charset="0"/>
              <a:buChar char="•"/>
            </a:pPr>
            <a:r>
              <a:rPr lang="en-US" sz="2200" dirty="0">
                <a:latin typeface="+mj-lt"/>
              </a:rPr>
              <a:t>Health Benefits Coverage Under Federal Law</a:t>
            </a:r>
          </a:p>
        </p:txBody>
      </p:sp>
      <p:grpSp>
        <p:nvGrpSpPr>
          <p:cNvPr id="5" name="Group 4" descr="Publications"/>
          <p:cNvGrpSpPr/>
          <p:nvPr/>
        </p:nvGrpSpPr>
        <p:grpSpPr>
          <a:xfrm>
            <a:off x="2846132" y="177877"/>
            <a:ext cx="7086600" cy="1103074"/>
            <a:chOff x="0" y="0"/>
            <a:chExt cx="8526072" cy="1219200"/>
          </a:xfrm>
          <a:solidFill>
            <a:srgbClr val="3333CC"/>
          </a:solidFill>
          <a:scene3d>
            <a:camera prst="orthographicFront">
              <a:rot lat="0" lon="0" rev="0"/>
            </a:camera>
            <a:lightRig rig="balanced" dir="t">
              <a:rot lat="0" lon="0" rev="8700000"/>
            </a:lightRig>
          </a:scene3d>
        </p:grpSpPr>
        <p:sp>
          <p:nvSpPr>
            <p:cNvPr id="6" name="Rounded Rectangle 5"/>
            <p:cNvSpPr/>
            <p:nvPr/>
          </p:nvSpPr>
          <p:spPr>
            <a:xfrm>
              <a:off x="0" y="0"/>
              <a:ext cx="8526072" cy="1219200"/>
            </a:xfrm>
            <a:prstGeom prst="roundRect">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7" name="Rounded Rectangle 4"/>
            <p:cNvSpPr/>
            <p:nvPr/>
          </p:nvSpPr>
          <p:spPr>
            <a:xfrm>
              <a:off x="59516" y="59516"/>
              <a:ext cx="8407040" cy="110016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67640" tIns="83820" rIns="167640" bIns="83820" numCol="1" spcCol="1270" anchor="ctr" anchorCtr="0">
              <a:noAutofit/>
            </a:bodyPr>
            <a:lstStyle/>
            <a:p>
              <a:pPr lvl="0" algn="ctr"/>
              <a:r>
                <a:rPr lang="en-US" sz="3200" dirty="0"/>
                <a:t>Publications</a:t>
              </a:r>
            </a:p>
          </p:txBody>
        </p:sp>
      </p:grpSp>
    </p:spTree>
    <p:extLst>
      <p:ext uri="{BB962C8B-B14F-4D97-AF65-F5344CB8AC3E}">
        <p14:creationId xmlns:p14="http://schemas.microsoft.com/office/powerpoint/2010/main" val="52796986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92" y="1377838"/>
            <a:ext cx="10806544" cy="2556853"/>
          </a:xfrm>
        </p:spPr>
        <p:txBody>
          <a:bodyPr/>
          <a:lstStyle/>
          <a:p>
            <a:pPr algn="ctr"/>
            <a:r>
              <a:rPr lang="en-US" dirty="0"/>
              <a:t>Compliance Assistance on Mental Health Parity </a:t>
            </a:r>
          </a:p>
        </p:txBody>
      </p:sp>
      <p:sp>
        <p:nvSpPr>
          <p:cNvPr id="3" name="Subtitle 2"/>
          <p:cNvSpPr>
            <a:spLocks noGrp="1"/>
          </p:cNvSpPr>
          <p:nvPr>
            <p:ph type="subTitle" idx="1"/>
          </p:nvPr>
        </p:nvSpPr>
        <p:spPr>
          <a:xfrm>
            <a:off x="1154955" y="4943182"/>
            <a:ext cx="8825658" cy="861420"/>
          </a:xfrm>
        </p:spPr>
        <p:txBody>
          <a:bodyPr/>
          <a:lstStyle/>
          <a:p>
            <a:pPr algn="r"/>
            <a:r>
              <a:rPr lang="en-US" dirty="0">
                <a:solidFill>
                  <a:schemeClr val="bg1"/>
                </a:solidFill>
              </a:rPr>
              <a:t>U.S. DEPARTMENT OF LABOR</a:t>
            </a:r>
            <a:br>
              <a:rPr lang="en-US" dirty="0">
                <a:solidFill>
                  <a:schemeClr val="bg1"/>
                </a:solidFill>
              </a:rPr>
            </a:br>
            <a:r>
              <a:rPr lang="en-US" dirty="0">
                <a:solidFill>
                  <a:schemeClr val="bg1"/>
                </a:solidFill>
              </a:rPr>
              <a:t>EMPLOYEE BENEFITS SECURITY ADMINISTRATION</a:t>
            </a:r>
          </a:p>
        </p:txBody>
      </p:sp>
      <p:pic>
        <p:nvPicPr>
          <p:cNvPr id="4" name="Picture 3" descr="United States Department of Labor seal - whi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283" y="4777380"/>
            <a:ext cx="1191552" cy="1193024"/>
          </a:xfrm>
          <a:prstGeom prst="rect">
            <a:avLst/>
          </a:prstGeom>
        </p:spPr>
      </p:pic>
    </p:spTree>
    <p:extLst>
      <p:ext uri="{BB962C8B-B14F-4D97-AF65-F5344CB8AC3E}">
        <p14:creationId xmlns:p14="http://schemas.microsoft.com/office/powerpoint/2010/main" val="3842128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783168"/>
            <a:ext cx="8761413" cy="1007532"/>
          </a:xfrm>
        </p:spPr>
        <p:txBody>
          <a:bodyPr/>
          <a:lstStyle/>
          <a:p>
            <a:r>
              <a:rPr lang="en-US" dirty="0"/>
              <a:t>Mental Health Parity – Background </a:t>
            </a:r>
          </a:p>
        </p:txBody>
      </p:sp>
      <p:sp>
        <p:nvSpPr>
          <p:cNvPr id="3" name="Content Placeholder 2"/>
          <p:cNvSpPr>
            <a:spLocks noGrp="1"/>
          </p:cNvSpPr>
          <p:nvPr>
            <p:ph idx="1"/>
          </p:nvPr>
        </p:nvSpPr>
        <p:spPr>
          <a:xfrm>
            <a:off x="711200" y="2603500"/>
            <a:ext cx="7335520" cy="3980180"/>
          </a:xfrm>
        </p:spPr>
        <p:txBody>
          <a:bodyPr>
            <a:normAutofit/>
          </a:bodyPr>
          <a:lstStyle/>
          <a:p>
            <a:r>
              <a:rPr lang="en-US" sz="2400" dirty="0"/>
              <a:t>A response to inconsistency in insurance coverage</a:t>
            </a:r>
          </a:p>
          <a:p>
            <a:endParaRPr lang="en-US" sz="600" dirty="0">
              <a:solidFill>
                <a:schemeClr val="tx1"/>
              </a:solidFill>
            </a:endParaRPr>
          </a:p>
          <a:p>
            <a:r>
              <a:rPr lang="en-US" sz="2400" dirty="0"/>
              <a:t>Health insurance coverage for </a:t>
            </a:r>
            <a:r>
              <a:rPr lang="en-US" sz="2400" b="1" dirty="0"/>
              <a:t>mental health and substance use disorder </a:t>
            </a:r>
            <a:r>
              <a:rPr lang="en-US" sz="2400" dirty="0"/>
              <a:t>benefits should be offered </a:t>
            </a:r>
            <a:r>
              <a:rPr lang="en-US" sz="2400" b="1" dirty="0">
                <a:solidFill>
                  <a:schemeClr val="accent1"/>
                </a:solidFill>
              </a:rPr>
              <a:t>on par with</a:t>
            </a:r>
            <a:r>
              <a:rPr lang="en-US" sz="2400" dirty="0">
                <a:solidFill>
                  <a:schemeClr val="accent1"/>
                </a:solidFill>
              </a:rPr>
              <a:t> </a:t>
            </a:r>
            <a:r>
              <a:rPr lang="en-US" sz="2400" dirty="0"/>
              <a:t>covered </a:t>
            </a:r>
            <a:r>
              <a:rPr lang="en-US" sz="2400" b="1" dirty="0"/>
              <a:t>medical and surgical benefits   </a:t>
            </a:r>
          </a:p>
        </p:txBody>
      </p:sp>
      <p:pic>
        <p:nvPicPr>
          <p:cNvPr id="4" name="Picture 3" descr="Trauma Images | Free Vectors, PNGs, Mockups &amp; Backgrounds ..."/>
          <p:cNvPicPr>
            <a:picLocks noChangeAspect="1"/>
          </p:cNvPicPr>
          <p:nvPr/>
        </p:nvPicPr>
        <p:blipFill rotWithShape="1">
          <a:blip r:embed="rId3" cstate="print">
            <a:extLst>
              <a:ext uri="{28A0092B-C50C-407E-A947-70E740481C1C}">
                <a14:useLocalDpi xmlns:a14="http://schemas.microsoft.com/office/drawing/2010/main" val="0"/>
              </a:ext>
            </a:extLst>
          </a:blip>
          <a:srcRect l="5822" r="7249"/>
          <a:stretch/>
        </p:blipFill>
        <p:spPr>
          <a:xfrm>
            <a:off x="8221288" y="2278380"/>
            <a:ext cx="3454401" cy="3179087"/>
          </a:xfrm>
          <a:prstGeom prst="rect">
            <a:avLst/>
          </a:prstGeom>
        </p:spPr>
      </p:pic>
    </p:spTree>
    <p:extLst>
      <p:ext uri="{BB962C8B-B14F-4D97-AF65-F5344CB8AC3E}">
        <p14:creationId xmlns:p14="http://schemas.microsoft.com/office/powerpoint/2010/main" val="32237292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783168"/>
            <a:ext cx="8761413" cy="1007532"/>
          </a:xfrm>
        </p:spPr>
        <p:txBody>
          <a:bodyPr/>
          <a:lstStyle/>
          <a:p>
            <a:r>
              <a:rPr lang="en-US" dirty="0"/>
              <a:t>Mental Health Parity – Background  </a:t>
            </a:r>
          </a:p>
        </p:txBody>
      </p:sp>
      <p:pic>
        <p:nvPicPr>
          <p:cNvPr id="4" name="Picture 3" descr="What is a Law Clerk? | Law Clerk Training | Degree Programs"/>
          <p:cNvPicPr>
            <a:picLocks noChangeAspect="1"/>
          </p:cNvPicPr>
          <p:nvPr/>
        </p:nvPicPr>
        <p:blipFill rotWithShape="1">
          <a:blip r:embed="rId3" cstate="print">
            <a:extLst>
              <a:ext uri="{28A0092B-C50C-407E-A947-70E740481C1C}">
                <a14:useLocalDpi xmlns:a14="http://schemas.microsoft.com/office/drawing/2010/main" val="0"/>
              </a:ext>
            </a:extLst>
          </a:blip>
          <a:srcRect t="13601"/>
          <a:stretch/>
        </p:blipFill>
        <p:spPr>
          <a:xfrm>
            <a:off x="728486" y="2786615"/>
            <a:ext cx="2847834" cy="3495036"/>
          </a:xfrm>
          <a:prstGeom prst="rect">
            <a:avLst/>
          </a:prstGeom>
        </p:spPr>
      </p:pic>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3820160" y="2786614"/>
            <a:ext cx="7579360" cy="3797065"/>
          </a:xfrm>
        </p:spPr>
        <p:txBody>
          <a:bodyPr>
            <a:normAutofit/>
          </a:bodyPr>
          <a:lstStyle/>
          <a:p>
            <a:r>
              <a:rPr lang="en-US" sz="2400" dirty="0"/>
              <a:t>Two major mental health parity laws at the federal level are:</a:t>
            </a:r>
          </a:p>
          <a:p>
            <a:endParaRPr lang="en-US" sz="800" dirty="0"/>
          </a:p>
          <a:p>
            <a:pPr lvl="1"/>
            <a:r>
              <a:rPr lang="en-US" sz="2200" dirty="0"/>
              <a:t>Mental Health Parity Act of 1996 (</a:t>
            </a:r>
            <a:r>
              <a:rPr lang="en-US" sz="2200" b="1" dirty="0"/>
              <a:t>MHPA</a:t>
            </a:r>
            <a:r>
              <a:rPr lang="en-US" sz="2200" dirty="0"/>
              <a:t>) </a:t>
            </a:r>
          </a:p>
          <a:p>
            <a:pPr lvl="1"/>
            <a:endParaRPr lang="en-US" sz="800" dirty="0"/>
          </a:p>
          <a:p>
            <a:pPr lvl="1"/>
            <a:r>
              <a:rPr lang="en-US" sz="2200" dirty="0"/>
              <a:t>Paul Wellstone and Pete Domenici Mental Health Parity and Addiction Equity Act of 2008 (</a:t>
            </a:r>
            <a:r>
              <a:rPr lang="en-US" sz="2200" b="1" dirty="0"/>
              <a:t>MHPAEA</a:t>
            </a:r>
            <a:r>
              <a:rPr lang="en-US" sz="2200" dirty="0"/>
              <a:t>) </a:t>
            </a:r>
          </a:p>
          <a:p>
            <a:endParaRPr lang="en-US" sz="2000" dirty="0">
              <a:solidFill>
                <a:schemeClr val="tx1"/>
              </a:solidFill>
            </a:endParaRPr>
          </a:p>
          <a:p>
            <a:pPr marL="0" indent="0">
              <a:buNone/>
            </a:pPr>
            <a:endParaRPr lang="en-US" dirty="0"/>
          </a:p>
        </p:txBody>
      </p:sp>
    </p:spTree>
    <p:extLst>
      <p:ext uri="{BB962C8B-B14F-4D97-AF65-F5344CB8AC3E}">
        <p14:creationId xmlns:p14="http://schemas.microsoft.com/office/powerpoint/2010/main" val="2786300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076" y="783168"/>
            <a:ext cx="8761413" cy="1007532"/>
          </a:xfrm>
        </p:spPr>
        <p:txBody>
          <a:bodyPr/>
          <a:lstStyle/>
          <a:p>
            <a:r>
              <a:rPr lang="en-US" dirty="0"/>
              <a:t>Mental Health Parity – Background   </a:t>
            </a:r>
          </a:p>
        </p:txBody>
      </p:sp>
      <p:sp>
        <p:nvSpPr>
          <p:cNvPr id="3" name="Content Placeholder 2"/>
          <p:cNvSpPr>
            <a:spLocks noGrp="1"/>
          </p:cNvSpPr>
          <p:nvPr>
            <p:ph idx="1"/>
          </p:nvPr>
        </p:nvSpPr>
        <p:spPr>
          <a:xfrm>
            <a:off x="812800" y="2763078"/>
            <a:ext cx="10424160" cy="3820602"/>
          </a:xfrm>
        </p:spPr>
        <p:txBody>
          <a:bodyPr>
            <a:normAutofit/>
          </a:bodyPr>
          <a:lstStyle/>
          <a:p>
            <a:r>
              <a:rPr lang="en-US" sz="2400" dirty="0"/>
              <a:t>Mental health parity law protections have recently been expanded.</a:t>
            </a:r>
          </a:p>
          <a:p>
            <a:r>
              <a:rPr lang="en-US" sz="2400" dirty="0"/>
              <a:t>The DOL is currently working on rules and guidance to implement these changes.</a:t>
            </a:r>
          </a:p>
          <a:p>
            <a:endParaRPr lang="en-US" sz="2400" dirty="0"/>
          </a:p>
          <a:p>
            <a:r>
              <a:rPr lang="en-US" sz="2400" b="1" dirty="0"/>
              <a:t>This presentation covers only </a:t>
            </a:r>
            <a:r>
              <a:rPr lang="en-US" sz="2400" b="1" dirty="0">
                <a:solidFill>
                  <a:schemeClr val="accent1"/>
                </a:solidFill>
              </a:rPr>
              <a:t>released guidance</a:t>
            </a:r>
            <a:endParaRPr lang="en-US" sz="2400" dirty="0">
              <a:solidFill>
                <a:schemeClr val="accent1"/>
              </a:solidFill>
            </a:endParaRPr>
          </a:p>
          <a:p>
            <a:endParaRPr lang="en-US" sz="24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374452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3"/>
          <p:cNvSpPr txBox="1">
            <a:spLocks noChangeArrowheads="1"/>
          </p:cNvSpPr>
          <p:nvPr/>
        </p:nvSpPr>
        <p:spPr>
          <a:xfrm>
            <a:off x="2514601" y="-127010"/>
            <a:ext cx="7885600" cy="1471612"/>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44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Organization Chart</a:t>
            </a:r>
          </a:p>
        </p:txBody>
      </p:sp>
      <p:sp>
        <p:nvSpPr>
          <p:cNvPr id="116" name="Line 19" descr="Decorative"/>
          <p:cNvSpPr>
            <a:spLocks noChangeShapeType="1"/>
          </p:cNvSpPr>
          <p:nvPr/>
        </p:nvSpPr>
        <p:spPr bwMode="auto">
          <a:xfrm>
            <a:off x="2514600" y="12192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 name="Title 2" hidden="1"/>
          <p:cNvSpPr>
            <a:spLocks noGrp="1"/>
          </p:cNvSpPr>
          <p:nvPr>
            <p:ph type="title" idx="4294967295"/>
          </p:nvPr>
        </p:nvSpPr>
        <p:spPr/>
        <p:txBody>
          <a:bodyPr/>
          <a:lstStyle/>
          <a:p>
            <a:r>
              <a:rPr lang="en-US" dirty="0"/>
              <a:t>Organization Chart</a:t>
            </a:r>
          </a:p>
        </p:txBody>
      </p:sp>
      <p:pic>
        <p:nvPicPr>
          <p:cNvPr id="4" name="Picture 3" descr="EBSA Organization 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600200"/>
            <a:ext cx="8153400" cy="4800600"/>
          </a:xfrm>
          <a:prstGeom prst="rect">
            <a:avLst/>
          </a:prstGeom>
        </p:spPr>
      </p:pic>
    </p:spTree>
    <p:extLst>
      <p:ext uri="{BB962C8B-B14F-4D97-AF65-F5344CB8AC3E}">
        <p14:creationId xmlns:p14="http://schemas.microsoft.com/office/powerpoint/2010/main" val="17472011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804" y="821268"/>
            <a:ext cx="8865346" cy="918225"/>
          </a:xfrm>
        </p:spPr>
        <p:txBody>
          <a:bodyPr/>
          <a:lstStyle/>
          <a:p>
            <a:r>
              <a:rPr lang="en-US" dirty="0"/>
              <a:t>Mental Health Parity – Background</a:t>
            </a:r>
          </a:p>
        </p:txBody>
      </p:sp>
      <p:sp>
        <p:nvSpPr>
          <p:cNvPr id="3" name="Content Placeholder 2"/>
          <p:cNvSpPr>
            <a:spLocks noGrp="1"/>
          </p:cNvSpPr>
          <p:nvPr>
            <p:ph idx="1"/>
          </p:nvPr>
        </p:nvSpPr>
        <p:spPr>
          <a:xfrm>
            <a:off x="819150" y="2388637"/>
            <a:ext cx="5562600" cy="4202663"/>
          </a:xfrm>
        </p:spPr>
        <p:txBody>
          <a:bodyPr vert="horz" lIns="91440" tIns="45720" rIns="91440" bIns="45720" rtlCol="0" anchor="t">
            <a:normAutofit/>
          </a:bodyPr>
          <a:lstStyle/>
          <a:p>
            <a:endParaRPr lang="en-US" sz="2400" dirty="0">
              <a:solidFill>
                <a:schemeClr val="tx1"/>
              </a:solidFill>
            </a:endParaRPr>
          </a:p>
          <a:p>
            <a:pPr>
              <a:lnSpc>
                <a:spcPts val="3400"/>
              </a:lnSpc>
            </a:pPr>
            <a:r>
              <a:rPr lang="en-US" sz="2400" dirty="0"/>
              <a:t>MHPAEA </a:t>
            </a:r>
            <a:r>
              <a:rPr lang="en-US" sz="2400" b="1" dirty="0"/>
              <a:t>requires </a:t>
            </a:r>
            <a:r>
              <a:rPr lang="en-US" sz="2400" dirty="0"/>
              <a:t>group health plans to provide </a:t>
            </a:r>
            <a:r>
              <a:rPr lang="en-US" sz="2400" b="1" dirty="0">
                <a:solidFill>
                  <a:schemeClr val="accent1"/>
                </a:solidFill>
              </a:rPr>
              <a:t>mental health and substance use disorder </a:t>
            </a:r>
            <a:r>
              <a:rPr lang="en-US" sz="2400" dirty="0"/>
              <a:t>benefits </a:t>
            </a:r>
            <a:r>
              <a:rPr lang="en-US" sz="2400" b="1" u="sng" dirty="0"/>
              <a:t>at parity with </a:t>
            </a:r>
            <a:r>
              <a:rPr lang="en-US" sz="2400" dirty="0"/>
              <a:t>(comparably to) </a:t>
            </a:r>
            <a:r>
              <a:rPr lang="en-US" sz="2400" b="1" dirty="0">
                <a:solidFill>
                  <a:schemeClr val="accent1"/>
                </a:solidFill>
              </a:rPr>
              <a:t>medical and surgical </a:t>
            </a:r>
            <a:r>
              <a:rPr lang="en-US" sz="2400" dirty="0"/>
              <a:t>benefits</a:t>
            </a:r>
          </a:p>
        </p:txBody>
      </p:sp>
      <p:pic>
        <p:nvPicPr>
          <p:cNvPr id="4" name="Picture 3" descr="scale:  mental health/substance use disorder and medical/surgical"/>
          <p:cNvPicPr>
            <a:picLocks noChangeAspect="1"/>
          </p:cNvPicPr>
          <p:nvPr/>
        </p:nvPicPr>
        <p:blipFill>
          <a:blip r:embed="rId3"/>
          <a:stretch>
            <a:fillRect/>
          </a:stretch>
        </p:blipFill>
        <p:spPr>
          <a:xfrm>
            <a:off x="7018262" y="2543918"/>
            <a:ext cx="4021653" cy="3757714"/>
          </a:xfrm>
          <a:prstGeom prst="rect">
            <a:avLst/>
          </a:prstGeom>
        </p:spPr>
      </p:pic>
      <p:sp>
        <p:nvSpPr>
          <p:cNvPr id="5" name="Text Box 2"/>
          <p:cNvSpPr txBox="1"/>
          <p:nvPr/>
        </p:nvSpPr>
        <p:spPr>
          <a:xfrm>
            <a:off x="6732511" y="4222749"/>
            <a:ext cx="2009774" cy="96837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b="1" dirty="0">
                <a:effectLst/>
                <a:ea typeface="Calibri" panose="020F0502020204030204" pitchFamily="34" charset="0"/>
                <a:cs typeface="Times New Roman" panose="02020603050405020304" pitchFamily="18" charset="0"/>
              </a:rPr>
              <a:t>Mental Health/ Substance Use Disorder</a:t>
            </a:r>
          </a:p>
        </p:txBody>
      </p:sp>
      <p:sp>
        <p:nvSpPr>
          <p:cNvPr id="7" name="Text Box 3"/>
          <p:cNvSpPr txBox="1"/>
          <p:nvPr/>
        </p:nvSpPr>
        <p:spPr>
          <a:xfrm>
            <a:off x="9840988" y="4422775"/>
            <a:ext cx="1198928" cy="5683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dirty="0">
                <a:effectLst/>
                <a:ea typeface="Calibri" panose="020F0502020204030204" pitchFamily="34" charset="0"/>
                <a:cs typeface="Times New Roman" panose="02020603050405020304" pitchFamily="18" charset="0"/>
              </a:rPr>
              <a:t>Medical/ Surgical </a:t>
            </a:r>
          </a:p>
        </p:txBody>
      </p:sp>
    </p:spTree>
    <p:extLst>
      <p:ext uri="{BB962C8B-B14F-4D97-AF65-F5344CB8AC3E}">
        <p14:creationId xmlns:p14="http://schemas.microsoft.com/office/powerpoint/2010/main" val="594916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66750"/>
            <a:ext cx="9112996" cy="1200150"/>
          </a:xfrm>
        </p:spPr>
        <p:txBody>
          <a:bodyPr/>
          <a:lstStyle/>
          <a:p>
            <a:r>
              <a:rPr lang="en-US" dirty="0"/>
              <a:t>Who is Subject to Mental Health Parity?</a:t>
            </a:r>
          </a:p>
        </p:txBody>
      </p:sp>
      <p:sp>
        <p:nvSpPr>
          <p:cNvPr id="3" name="Content Placeholder 2"/>
          <p:cNvSpPr>
            <a:spLocks noGrp="1"/>
          </p:cNvSpPr>
          <p:nvPr>
            <p:ph idx="1"/>
          </p:nvPr>
        </p:nvSpPr>
        <p:spPr>
          <a:xfrm>
            <a:off x="742950" y="2702560"/>
            <a:ext cx="10392410" cy="3812540"/>
          </a:xfrm>
        </p:spPr>
        <p:txBody>
          <a:bodyPr>
            <a:normAutofit/>
          </a:bodyPr>
          <a:lstStyle/>
          <a:p>
            <a:r>
              <a:rPr lang="en-US" sz="2400" dirty="0"/>
              <a:t>Employer-sponsored health plans and health insurance issuers offering health insurance coverage for medical/ surgical benefits </a:t>
            </a:r>
            <a:r>
              <a:rPr lang="en-US" sz="2400" b="1" dirty="0"/>
              <a:t>AND</a:t>
            </a:r>
            <a:r>
              <a:rPr lang="en-US" sz="2400" dirty="0"/>
              <a:t> mental health/substance use disorder benefits</a:t>
            </a:r>
          </a:p>
          <a:p>
            <a:endParaRPr lang="en-US" sz="600" dirty="0"/>
          </a:p>
          <a:p>
            <a:r>
              <a:rPr lang="en-US" sz="2400" dirty="0"/>
              <a:t>Private employer plans with 51+ workers</a:t>
            </a:r>
          </a:p>
          <a:p>
            <a:endParaRPr lang="en-US" sz="600" dirty="0"/>
          </a:p>
          <a:p>
            <a:r>
              <a:rPr lang="en-US" sz="2400" dirty="0"/>
              <a:t>Most smaller employer plans </a:t>
            </a:r>
          </a:p>
          <a:p>
            <a:endParaRPr lang="en-US" sz="600" dirty="0"/>
          </a:p>
          <a:p>
            <a:r>
              <a:rPr lang="en-US" sz="2400" dirty="0"/>
              <a:t>Health insurance coverage sold to individuals (i.e. Marketplace plans)</a:t>
            </a:r>
          </a:p>
        </p:txBody>
      </p:sp>
      <p:pic>
        <p:nvPicPr>
          <p:cNvPr id="4" name="Picture 3" descr="Employees Team Job Clipart - Employees Clipart Busines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8878" y="3308985"/>
            <a:ext cx="3302002" cy="2529842"/>
          </a:xfrm>
          <a:prstGeom prst="rect">
            <a:avLst/>
          </a:prstGeom>
        </p:spPr>
      </p:pic>
    </p:spTree>
    <p:extLst>
      <p:ext uri="{BB962C8B-B14F-4D97-AF65-F5344CB8AC3E}">
        <p14:creationId xmlns:p14="http://schemas.microsoft.com/office/powerpoint/2010/main" val="4273464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666750"/>
            <a:ext cx="9112996" cy="1200150"/>
          </a:xfrm>
        </p:spPr>
        <p:txBody>
          <a:bodyPr/>
          <a:lstStyle/>
          <a:p>
            <a:r>
              <a:rPr lang="en-US" dirty="0"/>
              <a:t>Must A Business Offer These Benefits?</a:t>
            </a:r>
          </a:p>
        </p:txBody>
      </p:sp>
      <p:sp>
        <p:nvSpPr>
          <p:cNvPr id="3" name="Content Placeholder 2"/>
          <p:cNvSpPr>
            <a:spLocks noGrp="1"/>
          </p:cNvSpPr>
          <p:nvPr>
            <p:ph idx="1"/>
          </p:nvPr>
        </p:nvSpPr>
        <p:spPr>
          <a:xfrm>
            <a:off x="738767" y="2743200"/>
            <a:ext cx="9945370" cy="3690620"/>
          </a:xfrm>
        </p:spPr>
        <p:txBody>
          <a:bodyPr>
            <a:normAutofit/>
          </a:bodyPr>
          <a:lstStyle/>
          <a:p>
            <a:pPr marL="0" indent="0">
              <a:buNone/>
            </a:pPr>
            <a:r>
              <a:rPr lang="en-US" sz="2400" dirty="0"/>
              <a:t>Federal mental health parity does </a:t>
            </a:r>
            <a:r>
              <a:rPr lang="en-US" sz="2400" b="1" dirty="0"/>
              <a:t>not require </a:t>
            </a:r>
            <a:r>
              <a:rPr lang="en-US" sz="2400" dirty="0"/>
              <a:t>group health plans </a:t>
            </a:r>
          </a:p>
          <a:p>
            <a:pPr marL="0" indent="0">
              <a:buNone/>
            </a:pPr>
            <a:r>
              <a:rPr lang="en-US" sz="2400" dirty="0"/>
              <a:t>or issuers </a:t>
            </a:r>
            <a:r>
              <a:rPr lang="en-US" sz="2400" dirty="0">
                <a:solidFill>
                  <a:srgbClr val="FF0000"/>
                </a:solidFill>
              </a:rPr>
              <a:t>to</a:t>
            </a:r>
            <a:r>
              <a:rPr lang="en-US" sz="2400" dirty="0"/>
              <a:t> provide </a:t>
            </a:r>
            <a:r>
              <a:rPr lang="en-US" sz="2400" b="1" dirty="0">
                <a:solidFill>
                  <a:schemeClr val="accent1"/>
                </a:solidFill>
              </a:rPr>
              <a:t>mental health/substance use disorder </a:t>
            </a:r>
          </a:p>
          <a:p>
            <a:pPr marL="0" indent="0">
              <a:buNone/>
            </a:pPr>
            <a:r>
              <a:rPr lang="en-US" sz="2400" b="1" dirty="0">
                <a:solidFill>
                  <a:schemeClr val="accent1"/>
                </a:solidFill>
              </a:rPr>
              <a:t>benefits, </a:t>
            </a:r>
            <a:r>
              <a:rPr lang="en-US" sz="2400" dirty="0"/>
              <a:t>but does require that </a:t>
            </a:r>
            <a:r>
              <a:rPr lang="en-US" sz="2400" b="1" dirty="0"/>
              <a:t>when such benefits</a:t>
            </a:r>
          </a:p>
          <a:p>
            <a:pPr marL="0" indent="0">
              <a:buNone/>
            </a:pPr>
            <a:r>
              <a:rPr lang="en-US" sz="2400" b="1" dirty="0"/>
              <a:t> are offered</a:t>
            </a:r>
            <a:r>
              <a:rPr lang="en-US" sz="2400" dirty="0"/>
              <a:t>, they must be offered </a:t>
            </a:r>
            <a:r>
              <a:rPr lang="en-US" sz="2400" b="1" dirty="0"/>
              <a:t>in parity.</a:t>
            </a:r>
          </a:p>
          <a:p>
            <a:endParaRPr lang="en-US" dirty="0"/>
          </a:p>
        </p:txBody>
      </p:sp>
      <p:pic>
        <p:nvPicPr>
          <p:cNvPr id="4" name="Picture 3" descr="Antique scales isolated 452527 Vector Art at Vecteez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5870" y="3629660"/>
            <a:ext cx="2804160" cy="2804160"/>
          </a:xfrm>
          <a:prstGeom prst="rect">
            <a:avLst/>
          </a:prstGeom>
        </p:spPr>
      </p:pic>
    </p:spTree>
    <p:extLst>
      <p:ext uri="{BB962C8B-B14F-4D97-AF65-F5344CB8AC3E}">
        <p14:creationId xmlns:p14="http://schemas.microsoft.com/office/powerpoint/2010/main" val="1148463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726018"/>
            <a:ext cx="8761413" cy="1007532"/>
          </a:xfrm>
        </p:spPr>
        <p:txBody>
          <a:bodyPr/>
          <a:lstStyle/>
          <a:p>
            <a:r>
              <a:rPr lang="en-US" dirty="0"/>
              <a:t>What Protections Does Mental Health Parity Provide?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3755296"/>
              </p:ext>
            </p:extLst>
          </p:nvPr>
        </p:nvGraphicFramePr>
        <p:xfrm>
          <a:off x="1719263" y="4333875"/>
          <a:ext cx="8734424" cy="1733550"/>
        </p:xfrm>
        <a:graphic>
          <a:graphicData uri="http://schemas.openxmlformats.org/drawingml/2006/table">
            <a:tbl>
              <a:tblPr firstRow="1" bandRow="1">
                <a:tableStyleId>{5C22544A-7EE6-4342-B048-85BDC9FD1C3A}</a:tableStyleId>
              </a:tblPr>
              <a:tblGrid>
                <a:gridCol w="8734424">
                  <a:extLst>
                    <a:ext uri="{9D8B030D-6E8A-4147-A177-3AD203B41FA5}">
                      <a16:colId xmlns:a16="http://schemas.microsoft.com/office/drawing/2014/main" val="2514683537"/>
                    </a:ext>
                  </a:extLst>
                </a:gridCol>
              </a:tblGrid>
              <a:tr h="1733550">
                <a:tc>
                  <a:txBody>
                    <a:bodyPr/>
                    <a:lstStyle/>
                    <a:p>
                      <a:r>
                        <a:rPr lang="en-US" sz="2400" dirty="0"/>
                        <a:t>Financial requirements	  and	</a:t>
                      </a:r>
                      <a:r>
                        <a:rPr lang="en-US" sz="2400" baseline="0" dirty="0"/>
                        <a:t>   </a:t>
                      </a:r>
                      <a:r>
                        <a:rPr lang="en-US" sz="2400" dirty="0"/>
                        <a:t>  Treatment limitations</a:t>
                      </a:r>
                    </a:p>
                    <a:p>
                      <a:endParaRPr lang="en-US" sz="600" dirty="0"/>
                    </a:p>
                    <a:p>
                      <a:r>
                        <a:rPr lang="en-US" sz="2200" b="0" dirty="0"/>
                        <a:t> - copays, deductibles, 	                        - visit/day limits, </a:t>
                      </a:r>
                    </a:p>
                    <a:p>
                      <a:r>
                        <a:rPr lang="en-US" sz="2200" b="0" dirty="0"/>
                        <a:t>   coinsurance, out-of- 	                          duration of treatment,</a:t>
                      </a:r>
                    </a:p>
                    <a:p>
                      <a:r>
                        <a:rPr lang="en-US" sz="2200" b="0" dirty="0"/>
                        <a:t>   pocket max                                           </a:t>
                      </a:r>
                      <a:r>
                        <a:rPr lang="en-US" sz="2200" b="0" dirty="0">
                          <a:solidFill>
                            <a:schemeClr val="bg1"/>
                          </a:solidFill>
                        </a:rPr>
                        <a:t>preauthorization</a:t>
                      </a:r>
                      <a:r>
                        <a:rPr lang="en-US" sz="2200" b="0" baseline="0" dirty="0">
                          <a:solidFill>
                            <a:schemeClr val="bg1"/>
                          </a:solidFill>
                        </a:rPr>
                        <a:t> reqs</a:t>
                      </a:r>
                      <a:endParaRPr lang="en-US" sz="2200" b="0" dirty="0">
                        <a:solidFill>
                          <a:schemeClr val="bg1"/>
                        </a:solidFill>
                      </a:endParaRPr>
                    </a:p>
                  </a:txBody>
                  <a:tcPr/>
                </a:tc>
                <a:extLst>
                  <a:ext uri="{0D108BD9-81ED-4DB2-BD59-A6C34878D82A}">
                    <a16:rowId xmlns:a16="http://schemas.microsoft.com/office/drawing/2014/main" val="2507532116"/>
                  </a:ext>
                </a:extLst>
              </a:tr>
            </a:tbl>
          </a:graphicData>
        </a:graphic>
      </p:graphicFrame>
      <p:sp>
        <p:nvSpPr>
          <p:cNvPr id="8" name="Content Placeholder 2"/>
          <p:cNvSpPr txBox="1">
            <a:spLocks/>
          </p:cNvSpPr>
          <p:nvPr/>
        </p:nvSpPr>
        <p:spPr>
          <a:xfrm>
            <a:off x="971550" y="2247900"/>
            <a:ext cx="10277476" cy="43624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2400" dirty="0"/>
          </a:p>
          <a:p>
            <a:r>
              <a:rPr lang="en-US" sz="2400" dirty="0"/>
              <a:t>All </a:t>
            </a:r>
            <a:r>
              <a:rPr lang="en-US" sz="2400" b="1" dirty="0">
                <a:solidFill>
                  <a:schemeClr val="accent1"/>
                </a:solidFill>
              </a:rPr>
              <a:t>financial restrictions </a:t>
            </a:r>
            <a:r>
              <a:rPr lang="en-US" sz="2400" dirty="0"/>
              <a:t>and </a:t>
            </a:r>
            <a:r>
              <a:rPr lang="en-US" sz="2400" b="1" dirty="0">
                <a:solidFill>
                  <a:schemeClr val="accent1"/>
                </a:solidFill>
              </a:rPr>
              <a:t>treatment limitations </a:t>
            </a:r>
            <a:r>
              <a:rPr lang="en-US" sz="2400" dirty="0"/>
              <a:t>applicable to MH/SUD benefits must be </a:t>
            </a:r>
            <a:r>
              <a:rPr lang="en-US" sz="2400" b="1" dirty="0"/>
              <a:t>comparable to </a:t>
            </a:r>
            <a:r>
              <a:rPr lang="en-US" sz="2400" dirty="0"/>
              <a:t>the requirements or limitations applied to medical/surgical benefits</a:t>
            </a:r>
          </a:p>
          <a:p>
            <a:endParaRPr lang="en-US" sz="2400" dirty="0">
              <a:solidFill>
                <a:schemeClr val="tx1"/>
              </a:solidFill>
            </a:endParaRPr>
          </a:p>
        </p:txBody>
      </p:sp>
    </p:spTree>
    <p:extLst>
      <p:ext uri="{BB962C8B-B14F-4D97-AF65-F5344CB8AC3E}">
        <p14:creationId xmlns:p14="http://schemas.microsoft.com/office/powerpoint/2010/main" val="37713809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90" y="540530"/>
            <a:ext cx="9918110" cy="1272227"/>
          </a:xfrm>
        </p:spPr>
        <p:txBody>
          <a:bodyPr/>
          <a:lstStyle/>
          <a:p>
            <a:r>
              <a:rPr lang="en-US" dirty="0"/>
              <a:t>General Mental Health Parity Requirements</a:t>
            </a:r>
          </a:p>
        </p:txBody>
      </p:sp>
      <p:sp>
        <p:nvSpPr>
          <p:cNvPr id="3" name="Content Placeholder 2"/>
          <p:cNvSpPr>
            <a:spLocks noGrp="1"/>
          </p:cNvSpPr>
          <p:nvPr>
            <p:ph idx="1"/>
          </p:nvPr>
        </p:nvSpPr>
        <p:spPr>
          <a:xfrm>
            <a:off x="673691" y="2454442"/>
            <a:ext cx="10847750" cy="4169878"/>
          </a:xfrm>
        </p:spPr>
        <p:txBody>
          <a:bodyPr>
            <a:normAutofit/>
          </a:bodyPr>
          <a:lstStyle/>
          <a:p>
            <a:pPr>
              <a:spcAft>
                <a:spcPts val="600"/>
              </a:spcAft>
              <a:buFont typeface="Wingdings" panose="05000000000000000000" pitchFamily="2" charset="2"/>
              <a:buChar char="Ø"/>
            </a:pPr>
            <a:r>
              <a:rPr lang="en-US" sz="2400" dirty="0"/>
              <a:t>Prohibited: </a:t>
            </a:r>
          </a:p>
          <a:p>
            <a:pPr marL="857250" lvl="2" indent="0">
              <a:spcAft>
                <a:spcPts val="600"/>
              </a:spcAft>
              <a:buNone/>
            </a:pPr>
            <a:r>
              <a:rPr lang="en-US" sz="2200" b="1" dirty="0"/>
              <a:t>Lifetime and annual dollar limits </a:t>
            </a:r>
            <a:r>
              <a:rPr lang="en-US" sz="2200" dirty="0"/>
              <a:t>on MH/SUD benefits that are </a:t>
            </a:r>
            <a:r>
              <a:rPr lang="en-US" sz="2200" b="1" dirty="0"/>
              <a:t>lower than </a:t>
            </a:r>
            <a:r>
              <a:rPr lang="en-US" sz="2200" dirty="0"/>
              <a:t>those limits imposed on medical/surgical benefits*</a:t>
            </a:r>
          </a:p>
          <a:p>
            <a:pPr marL="857250" lvl="2" indent="0">
              <a:spcAft>
                <a:spcPts val="600"/>
              </a:spcAft>
              <a:buNone/>
            </a:pPr>
            <a:r>
              <a:rPr lang="en-US" sz="2200" b="1" dirty="0"/>
              <a:t>Cumulative</a:t>
            </a:r>
            <a:r>
              <a:rPr lang="en-US" sz="2200" dirty="0"/>
              <a:t> </a:t>
            </a:r>
            <a:r>
              <a:rPr lang="en-US" sz="2200" b="1" dirty="0"/>
              <a:t>financial requirements </a:t>
            </a:r>
            <a:r>
              <a:rPr lang="en-US" sz="2200" dirty="0"/>
              <a:t>or </a:t>
            </a:r>
            <a:r>
              <a:rPr lang="en-US" sz="2200" b="1" dirty="0"/>
              <a:t>cumulative quantitative treatment limitations </a:t>
            </a:r>
            <a:r>
              <a:rPr lang="en-US" sz="2200" dirty="0"/>
              <a:t>for MH/SUD benefits </a:t>
            </a:r>
            <a:r>
              <a:rPr lang="en-US" sz="2200" b="1" dirty="0"/>
              <a:t>that accumulate separately </a:t>
            </a:r>
            <a:r>
              <a:rPr lang="en-US" sz="2200" dirty="0"/>
              <a:t>from medical/surgical benefits in the same classification</a:t>
            </a:r>
          </a:p>
          <a:p>
            <a:pPr>
              <a:spcAft>
                <a:spcPts val="600"/>
              </a:spcAft>
              <a:buFont typeface="Wingdings" panose="05000000000000000000" pitchFamily="2" charset="2"/>
              <a:buChar char="Ø"/>
            </a:pPr>
            <a:endParaRPr lang="en-US" sz="600" dirty="0">
              <a:cs typeface="Times New Roman" panose="02020603050405020304" pitchFamily="18" charset="0"/>
            </a:endParaRPr>
          </a:p>
          <a:p>
            <a:pPr>
              <a:spcAft>
                <a:spcPts val="600"/>
              </a:spcAft>
              <a:buFont typeface="Wingdings" panose="05000000000000000000" pitchFamily="2" charset="2"/>
              <a:buChar char="Ø"/>
            </a:pPr>
            <a:r>
              <a:rPr lang="en-US" sz="2400" dirty="0">
                <a:cs typeface="Times New Roman" panose="02020603050405020304" pitchFamily="18" charset="0"/>
              </a:rPr>
              <a:t>Required</a:t>
            </a:r>
          </a:p>
          <a:p>
            <a:pPr marL="857250" lvl="2" indent="0">
              <a:spcAft>
                <a:spcPts val="600"/>
              </a:spcAft>
              <a:buNone/>
            </a:pPr>
            <a:r>
              <a:rPr lang="en-US" sz="2200" dirty="0">
                <a:cs typeface="Times New Roman" panose="02020603050405020304" pitchFamily="18" charset="0"/>
              </a:rPr>
              <a:t>Disclosures on </a:t>
            </a:r>
            <a:r>
              <a:rPr lang="en-US" sz="2200" b="1" dirty="0">
                <a:cs typeface="Times New Roman" panose="02020603050405020304" pitchFamily="18" charset="0"/>
              </a:rPr>
              <a:t>criteria for medical necessity </a:t>
            </a:r>
            <a:r>
              <a:rPr lang="en-US" sz="2200" dirty="0">
                <a:cs typeface="Times New Roman" panose="02020603050405020304" pitchFamily="18" charset="0"/>
              </a:rPr>
              <a:t>and </a:t>
            </a:r>
            <a:r>
              <a:rPr lang="en-US" sz="2200" b="1" dirty="0">
                <a:cs typeface="Times New Roman" panose="02020603050405020304" pitchFamily="18" charset="0"/>
              </a:rPr>
              <a:t>reasons for denial</a:t>
            </a:r>
          </a:p>
        </p:txBody>
      </p:sp>
      <p:pic>
        <p:nvPicPr>
          <p:cNvPr id="4" name="Picture 3" descr="File:Simple Prohibited.sv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460" y="3103880"/>
            <a:ext cx="510540" cy="510540"/>
          </a:xfrm>
          <a:prstGeom prst="rect">
            <a:avLst/>
          </a:prstGeom>
        </p:spPr>
      </p:pic>
      <p:pic>
        <p:nvPicPr>
          <p:cNvPr id="5" name="Picture 4" descr="do not symbol"/>
          <p:cNvPicPr>
            <a:picLocks noChangeAspect="1"/>
          </p:cNvPicPr>
          <p:nvPr/>
        </p:nvPicPr>
        <p:blipFill>
          <a:blip r:embed="rId4"/>
          <a:stretch>
            <a:fillRect/>
          </a:stretch>
        </p:blipFill>
        <p:spPr>
          <a:xfrm>
            <a:off x="1011892" y="4007804"/>
            <a:ext cx="512108" cy="512108"/>
          </a:xfrm>
          <a:prstGeom prst="rect">
            <a:avLst/>
          </a:prstGeom>
        </p:spPr>
      </p:pic>
      <p:pic>
        <p:nvPicPr>
          <p:cNvPr id="6" name="Picture 5" descr="Green Check Mark Image - Cliparts.c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32" y="5900366"/>
            <a:ext cx="558367" cy="500434"/>
          </a:xfrm>
          <a:prstGeom prst="rect">
            <a:avLst/>
          </a:prstGeom>
        </p:spPr>
      </p:pic>
    </p:spTree>
    <p:extLst>
      <p:ext uri="{BB962C8B-B14F-4D97-AF65-F5344CB8AC3E}">
        <p14:creationId xmlns:p14="http://schemas.microsoft.com/office/powerpoint/2010/main" val="2175222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3" y="733036"/>
            <a:ext cx="9577136" cy="1111806"/>
          </a:xfrm>
        </p:spPr>
        <p:txBody>
          <a:bodyPr/>
          <a:lstStyle/>
          <a:p>
            <a:r>
              <a:rPr lang="en-US" dirty="0"/>
              <a:t>Classification of Benefits</a:t>
            </a:r>
          </a:p>
        </p:txBody>
      </p:sp>
      <p:sp>
        <p:nvSpPr>
          <p:cNvPr id="3" name="Content Placeholder 2"/>
          <p:cNvSpPr>
            <a:spLocks noGrp="1"/>
          </p:cNvSpPr>
          <p:nvPr>
            <p:ph idx="1"/>
          </p:nvPr>
        </p:nvSpPr>
        <p:spPr>
          <a:xfrm>
            <a:off x="822960" y="2358533"/>
            <a:ext cx="10546080" cy="970748"/>
          </a:xfrm>
        </p:spPr>
        <p:txBody>
          <a:bodyPr>
            <a:normAutofit/>
          </a:bodyPr>
          <a:lstStyle/>
          <a:p>
            <a:r>
              <a:rPr lang="en-US" sz="2400" dirty="0"/>
              <a:t>Plans must classify mental health and substance use disorder  benefits within </a:t>
            </a:r>
            <a:r>
              <a:rPr lang="en-US" sz="2400" b="1" dirty="0"/>
              <a:t>six classifications</a:t>
            </a:r>
            <a:r>
              <a:rPr lang="en-US" sz="2400" dirty="0"/>
              <a:t>:</a:t>
            </a:r>
          </a:p>
        </p:txBody>
      </p:sp>
      <p:sp>
        <p:nvSpPr>
          <p:cNvPr id="4" name="Content Placeholder 2"/>
          <p:cNvSpPr txBox="1">
            <a:spLocks/>
          </p:cNvSpPr>
          <p:nvPr/>
        </p:nvSpPr>
        <p:spPr>
          <a:xfrm>
            <a:off x="1020445" y="3590692"/>
            <a:ext cx="9262544" cy="1524000"/>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lvl="1"/>
            <a:r>
              <a:rPr lang="en-US" sz="2200" dirty="0"/>
              <a:t>Inpatient, in-network</a:t>
            </a:r>
          </a:p>
          <a:p>
            <a:pPr lvl="1"/>
            <a:r>
              <a:rPr lang="en-US" sz="2200" dirty="0">
                <a:solidFill>
                  <a:schemeClr val="tx1"/>
                </a:solidFill>
              </a:rPr>
              <a:t>Inpatient, out-of-network</a:t>
            </a:r>
          </a:p>
          <a:p>
            <a:pPr lvl="1"/>
            <a:r>
              <a:rPr lang="en-US" sz="2200" dirty="0">
                <a:solidFill>
                  <a:schemeClr val="tx1"/>
                </a:solidFill>
              </a:rPr>
              <a:t>Outpatient, in-network</a:t>
            </a:r>
          </a:p>
          <a:p>
            <a:pPr lvl="1"/>
            <a:r>
              <a:rPr lang="en-US" sz="2200" dirty="0"/>
              <a:t>Outpatient, out-of-network</a:t>
            </a:r>
          </a:p>
          <a:p>
            <a:pPr lvl="1"/>
            <a:r>
              <a:rPr lang="en-US" sz="2200" dirty="0"/>
              <a:t>Emergency care</a:t>
            </a:r>
          </a:p>
          <a:p>
            <a:pPr lvl="1"/>
            <a:r>
              <a:rPr lang="en-US" sz="2200" dirty="0"/>
              <a:t>Prescription drugs</a:t>
            </a:r>
          </a:p>
        </p:txBody>
      </p:sp>
      <p:pic>
        <p:nvPicPr>
          <p:cNvPr id="10" name="Picture 9" descr="Huntsville Hospital System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467" y="5398070"/>
            <a:ext cx="1917283" cy="1437962"/>
          </a:xfrm>
          <a:prstGeom prst="rect">
            <a:avLst/>
          </a:prstGeom>
        </p:spPr>
      </p:pic>
      <p:pic>
        <p:nvPicPr>
          <p:cNvPr id="12" name="Picture 11" descr="Occupational Therapy Archives • Student Doctor Network"/>
          <p:cNvPicPr>
            <a:picLocks noChangeAspect="1"/>
          </p:cNvPicPr>
          <p:nvPr/>
        </p:nvPicPr>
        <p:blipFill rotWithShape="1">
          <a:blip r:embed="rId4" cstate="print">
            <a:extLst>
              <a:ext uri="{28A0092B-C50C-407E-A947-70E740481C1C}">
                <a14:useLocalDpi xmlns:a14="http://schemas.microsoft.com/office/drawing/2010/main" val="0"/>
              </a:ext>
            </a:extLst>
          </a:blip>
          <a:srcRect l="6693" r="9557"/>
          <a:stretch/>
        </p:blipFill>
        <p:spPr>
          <a:xfrm>
            <a:off x="3583787" y="5376103"/>
            <a:ext cx="2231176" cy="1481897"/>
          </a:xfrm>
          <a:prstGeom prst="rect">
            <a:avLst/>
          </a:prstGeom>
        </p:spPr>
      </p:pic>
      <p:pic>
        <p:nvPicPr>
          <p:cNvPr id="6" name="Picture 5" descr="It's My Mind: Chicago hospital to no longer accept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429717"/>
            <a:ext cx="2132748" cy="1428283"/>
          </a:xfrm>
          <a:prstGeom prst="rect">
            <a:avLst/>
          </a:prstGeom>
        </p:spPr>
      </p:pic>
      <p:pic>
        <p:nvPicPr>
          <p:cNvPr id="11" name="Picture 10" descr="Big Pharma's push to get everyone on prescription drugs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9785" y="5414161"/>
            <a:ext cx="1925118" cy="1443839"/>
          </a:xfrm>
          <a:prstGeom prst="rect">
            <a:avLst/>
          </a:prstGeom>
        </p:spPr>
      </p:pic>
    </p:spTree>
    <p:extLst>
      <p:ext uri="{BB962C8B-B14F-4D97-AF65-F5344CB8AC3E}">
        <p14:creationId xmlns:p14="http://schemas.microsoft.com/office/powerpoint/2010/main" val="2354047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3" y="733036"/>
            <a:ext cx="9577136" cy="1111806"/>
          </a:xfrm>
        </p:spPr>
        <p:txBody>
          <a:bodyPr/>
          <a:lstStyle/>
          <a:p>
            <a:r>
              <a:rPr lang="en-US" dirty="0"/>
              <a:t>Financial Requirements and </a:t>
            </a:r>
            <a:br>
              <a:rPr lang="en-US" dirty="0"/>
            </a:br>
            <a:r>
              <a:rPr lang="en-US" dirty="0"/>
              <a:t>Quantitative Treatment Limitations </a:t>
            </a:r>
          </a:p>
        </p:txBody>
      </p:sp>
      <p:sp>
        <p:nvSpPr>
          <p:cNvPr id="3" name="Content Placeholder 2"/>
          <p:cNvSpPr>
            <a:spLocks noGrp="1"/>
          </p:cNvSpPr>
          <p:nvPr>
            <p:ph idx="1"/>
          </p:nvPr>
        </p:nvSpPr>
        <p:spPr>
          <a:xfrm>
            <a:off x="552450" y="2552700"/>
            <a:ext cx="11144250" cy="4120816"/>
          </a:xfrm>
        </p:spPr>
        <p:txBody>
          <a:bodyPr>
            <a:normAutofit/>
          </a:bodyPr>
          <a:lstStyle/>
          <a:p>
            <a:r>
              <a:rPr lang="en-US" sz="2400" dirty="0"/>
              <a:t>If a plan provides MH/SUD benefits in </a:t>
            </a:r>
            <a:r>
              <a:rPr lang="en-US" sz="2400" b="1" dirty="0"/>
              <a:t>any</a:t>
            </a:r>
            <a:r>
              <a:rPr lang="en-US" sz="2400" dirty="0"/>
              <a:t> classification, MH/SUD benefits must be provided in </a:t>
            </a:r>
            <a:r>
              <a:rPr lang="en-US" sz="2400" b="1" dirty="0"/>
              <a:t>every</a:t>
            </a:r>
            <a:r>
              <a:rPr lang="en-US" sz="2400" dirty="0"/>
              <a:t> classification in which medical/surgical benefits are provided.</a:t>
            </a:r>
          </a:p>
          <a:p>
            <a:endParaRPr lang="en-US" sz="1000" dirty="0"/>
          </a:p>
          <a:p>
            <a:r>
              <a:rPr lang="en-US" sz="2400" dirty="0"/>
              <a:t>A plan </a:t>
            </a:r>
            <a:r>
              <a:rPr lang="en-US" sz="2400" b="1" dirty="0"/>
              <a:t>may not </a:t>
            </a:r>
            <a:r>
              <a:rPr lang="en-US" sz="2400" dirty="0"/>
              <a:t>impose a requirement or limitation to MH/SUD benefits that is </a:t>
            </a:r>
            <a:r>
              <a:rPr lang="en-US" sz="2400" b="1" dirty="0">
                <a:solidFill>
                  <a:schemeClr val="accent1"/>
                </a:solidFill>
              </a:rPr>
              <a:t>more restrictive </a:t>
            </a:r>
            <a:r>
              <a:rPr lang="en-US" sz="2400" dirty="0"/>
              <a:t>than the </a:t>
            </a:r>
            <a:r>
              <a:rPr lang="en-US" sz="2400" b="1" dirty="0"/>
              <a:t>predominant</a:t>
            </a:r>
            <a:r>
              <a:rPr lang="en-US" sz="2400" dirty="0"/>
              <a:t> financial requirement or treatment limitation of that type that is applied to </a:t>
            </a:r>
            <a:r>
              <a:rPr lang="en-US" sz="2400" b="1" dirty="0"/>
              <a:t>substantially all </a:t>
            </a:r>
            <a:r>
              <a:rPr lang="en-US" sz="2400" dirty="0"/>
              <a:t>medical/surgical benefits in the same classification. </a:t>
            </a:r>
          </a:p>
        </p:txBody>
      </p:sp>
    </p:spTree>
    <p:extLst>
      <p:ext uri="{BB962C8B-B14F-4D97-AF65-F5344CB8AC3E}">
        <p14:creationId xmlns:p14="http://schemas.microsoft.com/office/powerpoint/2010/main" val="2866274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2" y="733036"/>
            <a:ext cx="10533647" cy="1111806"/>
          </a:xfrm>
        </p:spPr>
        <p:txBody>
          <a:bodyPr/>
          <a:lstStyle/>
          <a:p>
            <a:r>
              <a:rPr lang="en-US" dirty="0"/>
              <a:t>Financial Requirements and </a:t>
            </a:r>
            <a:br>
              <a:rPr lang="en-US" dirty="0"/>
            </a:br>
            <a:r>
              <a:rPr lang="en-US" dirty="0"/>
              <a:t>Quantitative Treatment Limitations - Example</a:t>
            </a:r>
          </a:p>
        </p:txBody>
      </p:sp>
      <p:sp>
        <p:nvSpPr>
          <p:cNvPr id="3" name="Content Placeholder 2"/>
          <p:cNvSpPr>
            <a:spLocks noGrp="1"/>
          </p:cNvSpPr>
          <p:nvPr>
            <p:ph idx="1"/>
          </p:nvPr>
        </p:nvSpPr>
        <p:spPr>
          <a:xfrm>
            <a:off x="552450" y="2762250"/>
            <a:ext cx="10687050" cy="3911266"/>
          </a:xfrm>
        </p:spPr>
        <p:txBody>
          <a:bodyPr>
            <a:noAutofit/>
          </a:bodyPr>
          <a:lstStyle/>
          <a:p>
            <a:pPr lvl="1"/>
            <a:r>
              <a:rPr lang="en-US" sz="2400" dirty="0"/>
              <a:t>Example: Josh is insured by X Health Plan:</a:t>
            </a:r>
          </a:p>
          <a:p>
            <a:pPr lvl="2"/>
            <a:r>
              <a:rPr lang="en-US" sz="2200" b="1" dirty="0">
                <a:solidFill>
                  <a:schemeClr val="accent1">
                    <a:lumMod val="75000"/>
                  </a:schemeClr>
                </a:solidFill>
              </a:rPr>
              <a:t>Psychiatrist</a:t>
            </a:r>
            <a:r>
              <a:rPr lang="en-US" sz="2200" dirty="0">
                <a:solidFill>
                  <a:schemeClr val="tx1"/>
                </a:solidFill>
              </a:rPr>
              <a:t> </a:t>
            </a:r>
            <a:r>
              <a:rPr lang="en-US" sz="2200" dirty="0"/>
              <a:t>(Outpatient, in-network Mental Health)      Copay:   </a:t>
            </a:r>
            <a:r>
              <a:rPr lang="en-US" sz="2200" b="1" dirty="0">
                <a:solidFill>
                  <a:schemeClr val="accent1">
                    <a:lumMod val="75000"/>
                  </a:schemeClr>
                </a:solidFill>
              </a:rPr>
              <a:t>$75</a:t>
            </a:r>
          </a:p>
          <a:p>
            <a:pPr lvl="2"/>
            <a:r>
              <a:rPr lang="en-US" sz="2200" b="1" dirty="0">
                <a:solidFill>
                  <a:schemeClr val="accent1">
                    <a:lumMod val="75000"/>
                  </a:schemeClr>
                </a:solidFill>
              </a:rPr>
              <a:t>Primary Care </a:t>
            </a:r>
            <a:r>
              <a:rPr lang="en-US" sz="2200" dirty="0"/>
              <a:t>(Outpatient, in-network Physical Health) Copay:   </a:t>
            </a:r>
            <a:r>
              <a:rPr lang="en-US" sz="2200" b="1" dirty="0">
                <a:solidFill>
                  <a:schemeClr val="accent1">
                    <a:lumMod val="75000"/>
                  </a:schemeClr>
                </a:solidFill>
              </a:rPr>
              <a:t>$20</a:t>
            </a:r>
          </a:p>
          <a:p>
            <a:pPr lvl="2"/>
            <a:endParaRPr lang="en-US" sz="2200" dirty="0">
              <a:solidFill>
                <a:schemeClr val="tx1"/>
              </a:solidFill>
            </a:endParaRPr>
          </a:p>
          <a:p>
            <a:pPr lvl="1"/>
            <a:r>
              <a:rPr lang="en-US" sz="2400" b="1" dirty="0"/>
              <a:t>Impermissible</a:t>
            </a:r>
            <a:r>
              <a:rPr lang="en-US" sz="2400" dirty="0"/>
              <a:t> – the financial requirement applicable to MH/SUD benefits are </a:t>
            </a:r>
            <a:r>
              <a:rPr lang="en-US" sz="2400" b="1" u="sng" dirty="0"/>
              <a:t>not</a:t>
            </a:r>
            <a:r>
              <a:rPr lang="en-US" sz="2400" b="1" dirty="0"/>
              <a:t> comparable </a:t>
            </a:r>
            <a:r>
              <a:rPr lang="en-US" sz="2400" dirty="0"/>
              <a:t>to the financial requirement applied to medical/surgical benefits in the outpatient, in-network classification. </a:t>
            </a:r>
          </a:p>
        </p:txBody>
      </p:sp>
    </p:spTree>
    <p:extLst>
      <p:ext uri="{BB962C8B-B14F-4D97-AF65-F5344CB8AC3E}">
        <p14:creationId xmlns:p14="http://schemas.microsoft.com/office/powerpoint/2010/main" val="4147142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609600"/>
            <a:ext cx="10867992" cy="1200150"/>
          </a:xfrm>
        </p:spPr>
        <p:txBody>
          <a:bodyPr/>
          <a:lstStyle/>
          <a:p>
            <a:r>
              <a:rPr lang="en-US" dirty="0"/>
              <a:t>Financial Requirements and </a:t>
            </a:r>
            <a:br>
              <a:rPr lang="en-US" dirty="0"/>
            </a:br>
            <a:r>
              <a:rPr lang="en-US" dirty="0"/>
              <a:t>Quantitative Treatment Limitations - Summary</a:t>
            </a:r>
          </a:p>
        </p:txBody>
      </p:sp>
      <p:sp>
        <p:nvSpPr>
          <p:cNvPr id="3" name="Content Placeholder 2"/>
          <p:cNvSpPr>
            <a:spLocks noGrp="1"/>
          </p:cNvSpPr>
          <p:nvPr>
            <p:ph idx="1"/>
          </p:nvPr>
        </p:nvSpPr>
        <p:spPr>
          <a:xfrm>
            <a:off x="673768" y="2560320"/>
            <a:ext cx="10867992" cy="4112854"/>
          </a:xfrm>
        </p:spPr>
        <p:txBody>
          <a:bodyPr>
            <a:normAutofit/>
          </a:bodyPr>
          <a:lstStyle/>
          <a:p>
            <a:pPr marL="609600" indent="-609600">
              <a:buNone/>
            </a:pPr>
            <a:r>
              <a:rPr lang="en-US" altLang="en-US" sz="2400" u="sng" dirty="0">
                <a:latin typeface="Century Gothic" panose="020B0502020202020204" pitchFamily="34" charset="0"/>
                <a:cs typeface="Calibri" panose="020F0502020204030204" pitchFamily="34" charset="0"/>
              </a:rPr>
              <a:t>General Rule Analysis </a:t>
            </a:r>
            <a:r>
              <a:rPr lang="en-US" altLang="en-US" sz="2400" dirty="0">
                <a:latin typeface="Century Gothic" panose="020B0502020202020204" pitchFamily="34" charset="0"/>
                <a:cs typeface="Calibri" panose="020F0502020204030204" pitchFamily="34" charset="0"/>
              </a:rPr>
              <a:t>– Need to identify the…</a:t>
            </a:r>
          </a:p>
          <a:p>
            <a:pPr marL="609600" indent="-609600">
              <a:buNone/>
            </a:pPr>
            <a:endParaRPr lang="en-US" altLang="en-US" sz="600" dirty="0">
              <a:latin typeface="Century Gothic" panose="020B0502020202020204" pitchFamily="34" charset="0"/>
              <a:cs typeface="Calibri" panose="020F0502020204030204" pitchFamily="34" charset="0"/>
            </a:endParaRPr>
          </a:p>
          <a:p>
            <a:pPr marL="457200" indent="-457200">
              <a:buFont typeface="+mj-lt"/>
              <a:buAutoNum type="arabicPeriod"/>
            </a:pPr>
            <a:r>
              <a:rPr lang="en-US" altLang="en-US" sz="2200" b="1" dirty="0">
                <a:latin typeface="Century Gothic" panose="020B0502020202020204" pitchFamily="34" charset="0"/>
                <a:cs typeface="Calibri" panose="020F0502020204030204" pitchFamily="34" charset="0"/>
              </a:rPr>
              <a:t>Classification </a:t>
            </a:r>
            <a:r>
              <a:rPr lang="en-US" altLang="en-US" sz="2200" dirty="0">
                <a:latin typeface="Century Gothic" panose="020B0502020202020204" pitchFamily="34" charset="0"/>
                <a:cs typeface="Calibri" panose="020F0502020204030204" pitchFamily="34" charset="0"/>
              </a:rPr>
              <a:t>(outpatient, in-network, etc)</a:t>
            </a:r>
          </a:p>
          <a:p>
            <a:pPr marL="457200" indent="-457200">
              <a:buFont typeface="+mj-lt"/>
              <a:buAutoNum type="arabicPeriod"/>
            </a:pPr>
            <a:endParaRPr lang="en-US" altLang="en-US" sz="400" dirty="0">
              <a:latin typeface="Century Gothic" panose="020B0502020202020204" pitchFamily="34" charset="0"/>
              <a:cs typeface="Calibri" panose="020F0502020204030204" pitchFamily="34" charset="0"/>
            </a:endParaRPr>
          </a:p>
          <a:p>
            <a:pPr marL="457200" indent="-457200">
              <a:buFont typeface="+mj-lt"/>
              <a:buAutoNum type="arabicPeriod"/>
            </a:pPr>
            <a:r>
              <a:rPr lang="en-US" altLang="en-US" sz="2200" b="1" dirty="0">
                <a:latin typeface="Century Gothic" panose="020B0502020202020204" pitchFamily="34" charset="0"/>
                <a:cs typeface="Calibri" panose="020F0502020204030204" pitchFamily="34" charset="0"/>
              </a:rPr>
              <a:t>Type</a:t>
            </a:r>
            <a:r>
              <a:rPr lang="en-US" altLang="en-US" sz="2200" dirty="0">
                <a:latin typeface="Century Gothic" panose="020B0502020202020204" pitchFamily="34" charset="0"/>
                <a:cs typeface="Calibri" panose="020F0502020204030204" pitchFamily="34" charset="0"/>
              </a:rPr>
              <a:t> of financial requirement or quantitative treatment limitation</a:t>
            </a:r>
          </a:p>
          <a:p>
            <a:pPr marL="457200" indent="-457200">
              <a:buFont typeface="+mj-lt"/>
              <a:buAutoNum type="arabicPeriod"/>
            </a:pPr>
            <a:endParaRPr lang="en-US" altLang="en-US" sz="400" dirty="0">
              <a:latin typeface="Century Gothic" panose="020B0502020202020204" pitchFamily="34" charset="0"/>
              <a:cs typeface="Calibri" panose="020F0502020204030204" pitchFamily="34" charset="0"/>
            </a:endParaRPr>
          </a:p>
          <a:p>
            <a:pPr marL="457200" indent="-457200">
              <a:buFont typeface="+mj-lt"/>
              <a:buAutoNum type="arabicPeriod"/>
            </a:pPr>
            <a:r>
              <a:rPr lang="en-US" altLang="en-US" sz="2200" b="1" dirty="0">
                <a:latin typeface="Century Gothic" panose="020B0502020202020204" pitchFamily="34" charset="0"/>
                <a:cs typeface="Calibri" panose="020F0502020204030204" pitchFamily="34" charset="0"/>
              </a:rPr>
              <a:t>Predominant</a:t>
            </a:r>
            <a:r>
              <a:rPr lang="en-US" altLang="en-US" sz="2200" dirty="0">
                <a:latin typeface="Century Gothic" panose="020B0502020202020204" pitchFamily="34" charset="0"/>
                <a:cs typeface="Calibri" panose="020F0502020204030204" pitchFamily="34" charset="0"/>
              </a:rPr>
              <a:t> level of copay applied to </a:t>
            </a:r>
            <a:r>
              <a:rPr lang="en-US" altLang="en-US" sz="2200" b="1" dirty="0">
                <a:latin typeface="Century Gothic" panose="020B0502020202020204" pitchFamily="34" charset="0"/>
                <a:cs typeface="Calibri" panose="020F0502020204030204" pitchFamily="34" charset="0"/>
              </a:rPr>
              <a:t>substantially all </a:t>
            </a:r>
            <a:r>
              <a:rPr lang="en-US" altLang="en-US" sz="2200" dirty="0">
                <a:latin typeface="Century Gothic" panose="020B0502020202020204" pitchFamily="34" charset="0"/>
                <a:cs typeface="Calibri" panose="020F0502020204030204" pitchFamily="34" charset="0"/>
              </a:rPr>
              <a:t>medical/surgical benefits within the classification</a:t>
            </a:r>
          </a:p>
          <a:p>
            <a:pPr marL="457200" indent="-457200">
              <a:buFont typeface="+mj-lt"/>
              <a:buAutoNum type="arabicPeriod"/>
            </a:pPr>
            <a:endParaRPr lang="en-US" altLang="en-US" sz="400" dirty="0">
              <a:latin typeface="Century Gothic" panose="020B0502020202020204" pitchFamily="34" charset="0"/>
              <a:cs typeface="Calibri" panose="020F0502020204030204" pitchFamily="34" charset="0"/>
            </a:endParaRPr>
          </a:p>
          <a:p>
            <a:pPr marL="457200" indent="-457200">
              <a:buFont typeface="+mj-lt"/>
              <a:buAutoNum type="arabicPeriod"/>
            </a:pPr>
            <a:r>
              <a:rPr lang="en-US" altLang="en-US" sz="2200" b="1" dirty="0">
                <a:latin typeface="Century Gothic" panose="020B0502020202020204" pitchFamily="34" charset="0"/>
                <a:cs typeface="Calibri" panose="020F0502020204030204" pitchFamily="34" charset="0"/>
              </a:rPr>
              <a:t>RESULT</a:t>
            </a:r>
            <a:r>
              <a:rPr lang="en-US" altLang="en-US" sz="2200" dirty="0">
                <a:latin typeface="Century Gothic" panose="020B0502020202020204" pitchFamily="34" charset="0"/>
                <a:cs typeface="Calibri" panose="020F0502020204030204" pitchFamily="34" charset="0"/>
              </a:rPr>
              <a:t> – This is the </a:t>
            </a:r>
            <a:r>
              <a:rPr lang="en-US" altLang="en-US" sz="2200" b="1" dirty="0">
                <a:latin typeface="Century Gothic" panose="020B0502020202020204" pitchFamily="34" charset="0"/>
                <a:cs typeface="Calibri" panose="020F0502020204030204" pitchFamily="34" charset="0"/>
              </a:rPr>
              <a:t>most restrictive copay</a:t>
            </a:r>
            <a:r>
              <a:rPr lang="en-US" altLang="en-US" sz="2200" dirty="0">
                <a:latin typeface="Century Gothic" panose="020B0502020202020204" pitchFamily="34" charset="0"/>
                <a:cs typeface="Calibri" panose="020F0502020204030204" pitchFamily="34" charset="0"/>
              </a:rPr>
              <a:t> that can be applied to MH/SUD benefits</a:t>
            </a:r>
          </a:p>
          <a:p>
            <a:endParaRPr lang="en-US" dirty="0"/>
          </a:p>
        </p:txBody>
      </p:sp>
    </p:spTree>
    <p:extLst>
      <p:ext uri="{BB962C8B-B14F-4D97-AF65-F5344CB8AC3E}">
        <p14:creationId xmlns:p14="http://schemas.microsoft.com/office/powerpoint/2010/main" val="41764562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980" y="625642"/>
            <a:ext cx="9079831" cy="1138990"/>
          </a:xfrm>
        </p:spPr>
        <p:txBody>
          <a:bodyPr/>
          <a:lstStyle/>
          <a:p>
            <a:r>
              <a:rPr lang="en-US" dirty="0">
                <a:effectLst>
                  <a:outerShdw blurRad="38100" dist="38100" dir="2700000" algn="tl">
                    <a:srgbClr val="000000">
                      <a:alpha val="43137"/>
                    </a:srgbClr>
                  </a:outerShdw>
                </a:effectLst>
              </a:rPr>
              <a:t>Financial Requirements and Quantitative Treatment Limitations</a:t>
            </a:r>
            <a:endParaRPr lang="en-US" dirty="0"/>
          </a:p>
        </p:txBody>
      </p:sp>
      <p:sp>
        <p:nvSpPr>
          <p:cNvPr id="3" name="Content Placeholder 2"/>
          <p:cNvSpPr>
            <a:spLocks noGrp="1"/>
          </p:cNvSpPr>
          <p:nvPr>
            <p:ph idx="1"/>
          </p:nvPr>
        </p:nvSpPr>
        <p:spPr>
          <a:xfrm>
            <a:off x="753981" y="2667000"/>
            <a:ext cx="6134500" cy="3164840"/>
          </a:xfrm>
        </p:spPr>
        <p:txBody>
          <a:bodyPr>
            <a:normAutofit/>
          </a:bodyPr>
          <a:lstStyle/>
          <a:p>
            <a:pPr>
              <a:buNone/>
            </a:pPr>
            <a:r>
              <a:rPr lang="en-US" altLang="en-US" sz="2400" b="1" dirty="0">
                <a:cs typeface="Calibri" panose="020F0502020204030204" pitchFamily="34" charset="0"/>
              </a:rPr>
              <a:t>Special Rules</a:t>
            </a:r>
          </a:p>
          <a:p>
            <a:endParaRPr lang="en-US" altLang="en-US" sz="800" dirty="0">
              <a:cs typeface="Calibri" panose="020F0502020204030204" pitchFamily="34" charset="0"/>
            </a:endParaRPr>
          </a:p>
          <a:p>
            <a:pPr>
              <a:buFont typeface="Wingdings" panose="05000000000000000000" pitchFamily="2" charset="2"/>
              <a:buChar char="Ø"/>
            </a:pPr>
            <a:r>
              <a:rPr lang="en-US" altLang="en-US" sz="2200" dirty="0">
                <a:cs typeface="Calibri" panose="020F0502020204030204" pitchFamily="34" charset="0"/>
              </a:rPr>
              <a:t>Multi-Tiered Prescription Drug Benefits </a:t>
            </a:r>
          </a:p>
          <a:p>
            <a:pPr>
              <a:buFont typeface="Wingdings" panose="05000000000000000000" pitchFamily="2" charset="2"/>
              <a:buChar char="Ø"/>
            </a:pPr>
            <a:endParaRPr lang="en-US" altLang="en-US" sz="600" dirty="0">
              <a:cs typeface="Calibri" panose="020F0502020204030204" pitchFamily="34" charset="0"/>
            </a:endParaRPr>
          </a:p>
          <a:p>
            <a:pPr>
              <a:buFont typeface="Wingdings" panose="05000000000000000000" pitchFamily="2" charset="2"/>
              <a:buChar char="Ø"/>
            </a:pPr>
            <a:r>
              <a:rPr lang="en-US" altLang="en-US" sz="2200" dirty="0">
                <a:cs typeface="Calibri" panose="020F0502020204030204" pitchFamily="34" charset="0"/>
              </a:rPr>
              <a:t>Multiple Network Tiers</a:t>
            </a:r>
          </a:p>
          <a:p>
            <a:pPr marL="0" indent="0">
              <a:buNone/>
            </a:pPr>
            <a:endParaRPr lang="en-US" altLang="en-US" sz="600" dirty="0">
              <a:cs typeface="Calibri" panose="020F0502020204030204" pitchFamily="34" charset="0"/>
            </a:endParaRPr>
          </a:p>
          <a:p>
            <a:pPr>
              <a:buFont typeface="Wingdings" panose="05000000000000000000" pitchFamily="2" charset="2"/>
              <a:buChar char="Ø"/>
            </a:pPr>
            <a:r>
              <a:rPr lang="en-US" altLang="en-US" sz="2200" dirty="0">
                <a:cs typeface="Calibri" panose="020F0502020204030204" pitchFamily="34" charset="0"/>
              </a:rPr>
              <a:t>Sub-classification for office visits, separate from other outpatient services</a:t>
            </a:r>
          </a:p>
          <a:p>
            <a:pPr marL="0" indent="0">
              <a:buNone/>
            </a:pPr>
            <a:endParaRPr lang="en-US" dirty="0"/>
          </a:p>
        </p:txBody>
      </p:sp>
      <p:pic>
        <p:nvPicPr>
          <p:cNvPr id="4" name="Picture 3" descr="Battling Prescription Drug Abuse in Tex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8741" y="2614846"/>
            <a:ext cx="3961419" cy="1713314"/>
          </a:xfrm>
          <a:prstGeom prst="rect">
            <a:avLst/>
          </a:prstGeom>
        </p:spPr>
      </p:pic>
      <p:pic>
        <p:nvPicPr>
          <p:cNvPr id="5" name="Picture 4" descr="Newsroom - 5 Tips to Ease Your Child’s Anxiety at the Doctor"/>
          <p:cNvPicPr>
            <a:picLocks noChangeAspect="1"/>
          </p:cNvPicPr>
          <p:nvPr/>
        </p:nvPicPr>
        <p:blipFill rotWithShape="1">
          <a:blip r:embed="rId4" cstate="print">
            <a:extLst>
              <a:ext uri="{28A0092B-C50C-407E-A947-70E740481C1C}">
                <a14:useLocalDpi xmlns:a14="http://schemas.microsoft.com/office/drawing/2010/main" val="0"/>
              </a:ext>
            </a:extLst>
          </a:blip>
          <a:srcRect b="16631"/>
          <a:stretch/>
        </p:blipFill>
        <p:spPr>
          <a:xfrm>
            <a:off x="7490559" y="4498340"/>
            <a:ext cx="3949602" cy="1853765"/>
          </a:xfrm>
          <a:prstGeom prst="rect">
            <a:avLst/>
          </a:prstGeom>
        </p:spPr>
      </p:pic>
    </p:spTree>
    <p:extLst>
      <p:ext uri="{BB962C8B-B14F-4D97-AF65-F5344CB8AC3E}">
        <p14:creationId xmlns:p14="http://schemas.microsoft.com/office/powerpoint/2010/main" val="388902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2933700" y="304800"/>
            <a:ext cx="7086600" cy="10894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altLang="en-US" sz="44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EBSA - Structure</a:t>
            </a:r>
          </a:p>
        </p:txBody>
      </p:sp>
      <p:sp>
        <p:nvSpPr>
          <p:cNvPr id="5" name="Line 19">
            <a:extLst>
              <a:ext uri="{C183D7F6-B498-43B3-948B-1728B52AA6E4}">
                <adec:decorative xmlns:adec="http://schemas.microsoft.com/office/drawing/2017/decorative" val="1"/>
              </a:ext>
            </a:extLst>
          </p:cNvPr>
          <p:cNvSpPr>
            <a:spLocks noChangeShapeType="1"/>
          </p:cNvSpPr>
          <p:nvPr/>
        </p:nvSpPr>
        <p:spPr bwMode="auto">
          <a:xfrm>
            <a:off x="2514600" y="12192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6" name="Diagram 5" descr="EBSA Structure breakdown"/>
          <p:cNvGraphicFramePr/>
          <p:nvPr>
            <p:extLst>
              <p:ext uri="{D42A27DB-BD31-4B8C-83A1-F6EECF244321}">
                <p14:modId xmlns:p14="http://schemas.microsoft.com/office/powerpoint/2010/main" val="994198855"/>
              </p:ext>
            </p:extLst>
          </p:nvPr>
        </p:nvGraphicFramePr>
        <p:xfrm>
          <a:off x="2819400" y="1803400"/>
          <a:ext cx="76047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551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552451"/>
            <a:ext cx="9472069" cy="1212180"/>
          </a:xfrm>
        </p:spPr>
        <p:txBody>
          <a:bodyPr/>
          <a:lstStyle/>
          <a:p>
            <a:r>
              <a:rPr lang="en-US" dirty="0"/>
              <a:t>Nonquantitative Treatment Limitations (NQTLs)</a:t>
            </a:r>
          </a:p>
        </p:txBody>
      </p:sp>
      <p:pic>
        <p:nvPicPr>
          <p:cNvPr id="7" name="Picture 6" descr="justice scale vector illustration - Download Free Vectors ..."/>
          <p:cNvPicPr>
            <a:picLocks noChangeAspect="1"/>
          </p:cNvPicPr>
          <p:nvPr/>
        </p:nvPicPr>
        <p:blipFill rotWithShape="1">
          <a:blip r:embed="rId3" cstate="print">
            <a:extLst>
              <a:ext uri="{28A0092B-C50C-407E-A947-70E740481C1C}">
                <a14:useLocalDpi xmlns:a14="http://schemas.microsoft.com/office/drawing/2010/main" val="0"/>
              </a:ext>
            </a:extLst>
          </a:blip>
          <a:srcRect b="49732"/>
          <a:stretch/>
        </p:blipFill>
        <p:spPr>
          <a:xfrm>
            <a:off x="237396" y="3152140"/>
            <a:ext cx="2221324" cy="2151380"/>
          </a:xfrm>
          <a:prstGeom prst="rect">
            <a:avLst/>
          </a:prstGeom>
        </p:spPr>
      </p:pic>
      <p:sp>
        <p:nvSpPr>
          <p:cNvPr id="3" name="Content Placeholder 2"/>
          <p:cNvSpPr>
            <a:spLocks noGrp="1"/>
          </p:cNvSpPr>
          <p:nvPr>
            <p:ph idx="1"/>
          </p:nvPr>
        </p:nvSpPr>
        <p:spPr>
          <a:xfrm>
            <a:off x="2458720" y="2603500"/>
            <a:ext cx="9014823" cy="4121150"/>
          </a:xfrm>
        </p:spPr>
        <p:txBody>
          <a:bodyPr>
            <a:normAutofit/>
          </a:bodyPr>
          <a:lstStyle/>
          <a:p>
            <a:r>
              <a:rPr lang="en-US" sz="2400" b="1" dirty="0">
                <a:solidFill>
                  <a:schemeClr val="accent1"/>
                </a:solidFill>
              </a:rPr>
              <a:t>Non-quantitative</a:t>
            </a:r>
            <a:r>
              <a:rPr lang="en-US" sz="2400" dirty="0"/>
              <a:t> treatment limitations </a:t>
            </a:r>
            <a:r>
              <a:rPr lang="en-US" sz="2400" b="1" dirty="0"/>
              <a:t>also require parity</a:t>
            </a:r>
          </a:p>
          <a:p>
            <a:endParaRPr lang="en-US" sz="2400" dirty="0"/>
          </a:p>
          <a:p>
            <a:r>
              <a:rPr lang="en-US" altLang="en-US" sz="2400" dirty="0"/>
              <a:t>General rule: </a:t>
            </a:r>
          </a:p>
          <a:p>
            <a:pPr lvl="1"/>
            <a:r>
              <a:rPr lang="en-US" altLang="en-US" sz="2200" dirty="0"/>
              <a:t>A plan </a:t>
            </a:r>
            <a:r>
              <a:rPr lang="en-US" altLang="en-US" sz="2200" b="1" dirty="0"/>
              <a:t>may not impose </a:t>
            </a:r>
            <a:r>
              <a:rPr lang="en-US" altLang="en-US" sz="2200" dirty="0"/>
              <a:t>NQTLs on MH/SUD benefits in any classification </a:t>
            </a:r>
            <a:r>
              <a:rPr lang="en-US" altLang="en-US" sz="2200" b="1" dirty="0"/>
              <a:t>unless</a:t>
            </a:r>
            <a:r>
              <a:rPr lang="en-US" altLang="en-US" sz="2200" dirty="0"/>
              <a:t> any processes, strategies, evidentiary standards, or other factors used in applying that NQTL are </a:t>
            </a:r>
            <a:r>
              <a:rPr lang="en-US" altLang="en-US" sz="2200" b="1" dirty="0">
                <a:solidFill>
                  <a:schemeClr val="accent1"/>
                </a:solidFill>
              </a:rPr>
              <a:t>comparable to </a:t>
            </a:r>
            <a:r>
              <a:rPr lang="en-US" altLang="en-US" sz="2200" dirty="0"/>
              <a:t>and are </a:t>
            </a:r>
            <a:r>
              <a:rPr lang="en-US" altLang="en-US" sz="2200" b="1" dirty="0">
                <a:solidFill>
                  <a:schemeClr val="accent1"/>
                </a:solidFill>
              </a:rPr>
              <a:t>applied no more stringently </a:t>
            </a:r>
            <a:r>
              <a:rPr lang="en-US" altLang="en-US" sz="2200" dirty="0"/>
              <a:t>than other factors that are used in applying that NQTL to Med/Surg benefits in the classification. </a:t>
            </a:r>
          </a:p>
          <a:p>
            <a:endParaRPr lang="en-US" sz="2400" dirty="0"/>
          </a:p>
        </p:txBody>
      </p:sp>
    </p:spTree>
    <p:extLst>
      <p:ext uri="{BB962C8B-B14F-4D97-AF65-F5344CB8AC3E}">
        <p14:creationId xmlns:p14="http://schemas.microsoft.com/office/powerpoint/2010/main" val="37844064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022" y="593558"/>
            <a:ext cx="9593178" cy="1299410"/>
          </a:xfrm>
        </p:spPr>
        <p:txBody>
          <a:bodyPr/>
          <a:lstStyle/>
          <a:p>
            <a:r>
              <a:rPr lang="en-US" dirty="0"/>
              <a:t>Nonquantitative Treatment Limitations (NQTLs) </a:t>
            </a:r>
          </a:p>
        </p:txBody>
      </p:sp>
      <p:sp>
        <p:nvSpPr>
          <p:cNvPr id="3" name="Content Placeholder 2"/>
          <p:cNvSpPr>
            <a:spLocks noGrp="1"/>
          </p:cNvSpPr>
          <p:nvPr>
            <p:ph idx="1"/>
          </p:nvPr>
        </p:nvSpPr>
        <p:spPr>
          <a:xfrm>
            <a:off x="770023" y="2566737"/>
            <a:ext cx="10728072" cy="1497263"/>
          </a:xfrm>
        </p:spPr>
        <p:txBody>
          <a:bodyPr vert="horz" lIns="91440" tIns="45720" rIns="91440" bIns="45720" rtlCol="0" anchor="t">
            <a:normAutofit/>
          </a:bodyPr>
          <a:lstStyle/>
          <a:p>
            <a:r>
              <a:rPr lang="en-US" sz="2400" dirty="0"/>
              <a:t>An NQTL is a limitation on the </a:t>
            </a:r>
            <a:r>
              <a:rPr lang="en-US" sz="2400" b="1" dirty="0"/>
              <a:t>scope or duration </a:t>
            </a:r>
            <a:r>
              <a:rPr lang="en-US" sz="2400" dirty="0"/>
              <a:t>of benefits for treatment </a:t>
            </a:r>
          </a:p>
          <a:p>
            <a:pPr lvl="1"/>
            <a:r>
              <a:rPr lang="en-US" sz="2200" dirty="0"/>
              <a:t>Such as medical necessity determinations, or fail-first policies</a:t>
            </a:r>
          </a:p>
        </p:txBody>
      </p:sp>
      <p:sp>
        <p:nvSpPr>
          <p:cNvPr id="7" name="Content Placeholder 2"/>
          <p:cNvSpPr txBox="1">
            <a:spLocks/>
          </p:cNvSpPr>
          <p:nvPr/>
        </p:nvSpPr>
        <p:spPr>
          <a:xfrm>
            <a:off x="770023" y="4246880"/>
            <a:ext cx="6890617" cy="1982269"/>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a:t>Generally not expressed numerically</a:t>
            </a:r>
          </a:p>
          <a:p>
            <a:endParaRPr lang="en-US" sz="600" dirty="0"/>
          </a:p>
          <a:p>
            <a:r>
              <a:rPr lang="en-US" sz="2400" dirty="0"/>
              <a:t>A plan </a:t>
            </a:r>
            <a:r>
              <a:rPr lang="en-US" sz="2400" b="1" dirty="0">
                <a:solidFill>
                  <a:schemeClr val="accent1"/>
                </a:solidFill>
              </a:rPr>
              <a:t>may not </a:t>
            </a:r>
            <a:r>
              <a:rPr lang="en-US" sz="2400" dirty="0"/>
              <a:t>impose an NQTL that is a separate treatment limitation </a:t>
            </a:r>
            <a:r>
              <a:rPr lang="en-US" sz="2400" b="1" dirty="0"/>
              <a:t>applicable only to MH/SUD</a:t>
            </a:r>
            <a:r>
              <a:rPr lang="en-US" sz="2400" dirty="0"/>
              <a:t> benefits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65"/>
          <a:stretch/>
        </p:blipFill>
        <p:spPr>
          <a:xfrm>
            <a:off x="7660640" y="4064000"/>
            <a:ext cx="3967767" cy="2348029"/>
          </a:xfrm>
          <a:prstGeom prst="rect">
            <a:avLst/>
          </a:prstGeom>
        </p:spPr>
      </p:pic>
    </p:spTree>
    <p:extLst>
      <p:ext uri="{BB962C8B-B14F-4D97-AF65-F5344CB8AC3E}">
        <p14:creationId xmlns:p14="http://schemas.microsoft.com/office/powerpoint/2010/main" val="6524935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552451"/>
            <a:ext cx="9472069" cy="1212180"/>
          </a:xfrm>
        </p:spPr>
        <p:txBody>
          <a:bodyPr/>
          <a:lstStyle/>
          <a:p>
            <a:r>
              <a:rPr lang="en-US" dirty="0"/>
              <a:t>Nonquantitative Treatment Limitations (NQTLs) - Examples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3340253"/>
              </p:ext>
            </p:extLst>
          </p:nvPr>
        </p:nvGraphicFramePr>
        <p:xfrm>
          <a:off x="933450" y="2639927"/>
          <a:ext cx="10287000" cy="3587637"/>
        </p:xfrm>
        <a:graphic>
          <a:graphicData uri="http://schemas.openxmlformats.org/drawingml/2006/table">
            <a:tbl>
              <a:tblPr firstRow="1" bandRow="1">
                <a:tableStyleId>{5C22544A-7EE6-4342-B048-85BDC9FD1C3A}</a:tableStyleId>
              </a:tblPr>
              <a:tblGrid>
                <a:gridCol w="10287000">
                  <a:extLst>
                    <a:ext uri="{9D8B030D-6E8A-4147-A177-3AD203B41FA5}">
                      <a16:colId xmlns:a16="http://schemas.microsoft.com/office/drawing/2014/main" val="3100174089"/>
                    </a:ext>
                  </a:extLst>
                </a:gridCol>
              </a:tblGrid>
              <a:tr h="1620788">
                <a:tc>
                  <a:txBody>
                    <a:bodyPr/>
                    <a:lstStyle/>
                    <a:p>
                      <a:pPr marL="22860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chemeClr val="tx1">
                              <a:lumMod val="75000"/>
                              <a:lumOff val="25000"/>
                            </a:schemeClr>
                          </a:solidFill>
                        </a:rPr>
                        <a:t>EXAMPLE</a:t>
                      </a:r>
                      <a:r>
                        <a:rPr lang="en-US" sz="2400" dirty="0">
                          <a:solidFill>
                            <a:schemeClr val="tx1">
                              <a:lumMod val="75000"/>
                              <a:lumOff val="25000"/>
                            </a:schemeClr>
                          </a:solidFill>
                        </a:rPr>
                        <a:t> - Medical management standards that limit benefits based on </a:t>
                      </a:r>
                      <a:r>
                        <a:rPr lang="en-US" sz="2400" b="1" dirty="0">
                          <a:solidFill>
                            <a:schemeClr val="accent1"/>
                          </a:solidFill>
                        </a:rPr>
                        <a:t>medical necessity </a:t>
                      </a:r>
                      <a:r>
                        <a:rPr lang="en-US" sz="2400" dirty="0">
                          <a:solidFill>
                            <a:schemeClr val="tx1">
                              <a:lumMod val="75000"/>
                              <a:lumOff val="25000"/>
                            </a:schemeClr>
                          </a:solidFill>
                        </a:rPr>
                        <a:t>or medical appropriateness, or based on whether the treatment is </a:t>
                      </a:r>
                      <a:r>
                        <a:rPr lang="en-US" sz="2400" b="1" dirty="0">
                          <a:solidFill>
                            <a:schemeClr val="accent1"/>
                          </a:solidFill>
                        </a:rPr>
                        <a:t>experimental</a:t>
                      </a:r>
                      <a:r>
                        <a:rPr lang="en-US" sz="2400" dirty="0">
                          <a:solidFill>
                            <a:schemeClr val="tx1">
                              <a:lumMod val="75000"/>
                              <a:lumOff val="25000"/>
                            </a:schemeClr>
                          </a:solidFill>
                        </a:rPr>
                        <a:t> or investigative</a:t>
                      </a:r>
                    </a:p>
                    <a:p>
                      <a:pPr algn="l"/>
                      <a:endParaRPr lang="en-US" sz="2400" dirty="0"/>
                    </a:p>
                  </a:txBody>
                  <a:tcPr>
                    <a:solidFill>
                      <a:schemeClr val="accent2">
                        <a:lumMod val="20000"/>
                        <a:lumOff val="80000"/>
                      </a:schemeClr>
                    </a:solidFill>
                  </a:tcPr>
                </a:tc>
                <a:extLst>
                  <a:ext uri="{0D108BD9-81ED-4DB2-BD59-A6C34878D82A}">
                    <a16:rowId xmlns:a16="http://schemas.microsoft.com/office/drawing/2014/main" val="2006974805"/>
                  </a:ext>
                </a:extLst>
              </a:tr>
              <a:tr h="765167">
                <a:tc>
                  <a:txBody>
                    <a:bodyPr/>
                    <a:lstStyle/>
                    <a:p>
                      <a:pPr marL="182880" marR="0" lvl="1" indent="0" algn="l" defTabSz="457200" rtl="0" eaLnBrk="1" fontAlgn="auto" latinLnBrk="0" hangingPunct="1">
                        <a:lnSpc>
                          <a:spcPct val="100000"/>
                        </a:lnSpc>
                        <a:spcBef>
                          <a:spcPts val="0"/>
                        </a:spcBef>
                        <a:spcAft>
                          <a:spcPts val="0"/>
                        </a:spcAft>
                        <a:buClrTx/>
                        <a:buSzTx/>
                        <a:buFontTx/>
                        <a:buNone/>
                        <a:tabLst/>
                        <a:defRPr/>
                      </a:pPr>
                      <a:r>
                        <a:rPr lang="en-US" sz="24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EXAMPLE</a:t>
                      </a:r>
                      <a:r>
                        <a:rPr lang="en-US" sz="24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 </a:t>
                      </a:r>
                      <a:r>
                        <a:rPr lang="en-US" sz="2400" b="1" dirty="0">
                          <a:solidFill>
                            <a:schemeClr val="accent1"/>
                          </a:solidFill>
                          <a:effectLst/>
                          <a:latin typeface="+mn-lt"/>
                          <a:ea typeface="Calibri" panose="020F0502020204030204" pitchFamily="34" charset="0"/>
                          <a:cs typeface="Times New Roman" panose="02020603050405020304" pitchFamily="18" charset="0"/>
                        </a:rPr>
                        <a:t>Preauthorization</a:t>
                      </a:r>
                      <a:r>
                        <a:rPr lang="en-US" sz="24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or concurrent review standards</a:t>
                      </a:r>
                    </a:p>
                    <a:p>
                      <a:pPr marL="182880" lvl="1"/>
                      <a:endParaRPr lang="en-US" sz="2400" dirty="0">
                        <a:solidFill>
                          <a:schemeClr val="tx1">
                            <a:lumMod val="75000"/>
                            <a:lumOff val="25000"/>
                          </a:schemeClr>
                        </a:solidFill>
                      </a:endParaRPr>
                    </a:p>
                  </a:txBody>
                  <a:tcPr>
                    <a:solidFill>
                      <a:schemeClr val="accent2">
                        <a:lumMod val="20000"/>
                        <a:lumOff val="80000"/>
                      </a:schemeClr>
                    </a:solidFill>
                  </a:tcPr>
                </a:tc>
                <a:extLst>
                  <a:ext uri="{0D108BD9-81ED-4DB2-BD59-A6C34878D82A}">
                    <a16:rowId xmlns:a16="http://schemas.microsoft.com/office/drawing/2014/main" val="3584998083"/>
                  </a:ext>
                </a:extLst>
              </a:tr>
              <a:tr h="1063558">
                <a:tc>
                  <a:txBody>
                    <a:bodyPr/>
                    <a:lstStyle/>
                    <a:p>
                      <a:pPr marL="228600" marR="0" lvl="0" indent="0" algn="l" defTabSz="457200" rtl="0" eaLnBrk="1" fontAlgn="auto" latinLnBrk="0" hangingPunct="1">
                        <a:lnSpc>
                          <a:spcPct val="107000"/>
                        </a:lnSpc>
                        <a:spcBef>
                          <a:spcPts val="0"/>
                        </a:spcBef>
                        <a:spcAft>
                          <a:spcPts val="0"/>
                        </a:spcAft>
                        <a:buClrTx/>
                        <a:buSzTx/>
                        <a:buFontTx/>
                        <a:buNone/>
                        <a:tabLst/>
                        <a:defRPr/>
                      </a:pPr>
                      <a:r>
                        <a:rPr lang="en-US" sz="2400" b="1" dirty="0">
                          <a:solidFill>
                            <a:schemeClr val="tx1">
                              <a:lumMod val="75000"/>
                              <a:lumOff val="25000"/>
                            </a:schemeClr>
                          </a:solidFill>
                          <a:effectLst/>
                          <a:latin typeface="+mn-lt"/>
                          <a:ea typeface="Calibri" panose="020F0502020204030204" pitchFamily="34" charset="0"/>
                          <a:cs typeface="Times New Roman" panose="02020603050405020304" pitchFamily="18" charset="0"/>
                        </a:rPr>
                        <a:t>EXAMPLE</a:t>
                      </a:r>
                      <a:r>
                        <a:rPr lang="en-US" sz="24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 Standards for provider admission to participate in a </a:t>
                      </a:r>
                      <a:r>
                        <a:rPr lang="en-US" sz="2400" b="1" dirty="0">
                          <a:solidFill>
                            <a:schemeClr val="accent1"/>
                          </a:solidFill>
                          <a:effectLst/>
                          <a:latin typeface="+mn-lt"/>
                          <a:ea typeface="Calibri" panose="020F0502020204030204" pitchFamily="34" charset="0"/>
                          <a:cs typeface="Times New Roman" panose="02020603050405020304" pitchFamily="18" charset="0"/>
                        </a:rPr>
                        <a:t>network</a:t>
                      </a:r>
                      <a:r>
                        <a:rPr lang="en-US" sz="24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including reimbursement rates</a:t>
                      </a:r>
                    </a:p>
                    <a:p>
                      <a:pPr marL="228600" marR="0">
                        <a:lnSpc>
                          <a:spcPct val="107000"/>
                        </a:lnSpc>
                        <a:spcBef>
                          <a:spcPts val="0"/>
                        </a:spcBef>
                        <a:spcAft>
                          <a:spcPts val="0"/>
                        </a:spcAft>
                      </a:pPr>
                      <a:endParaRPr lang="en-US" sz="24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2487078482"/>
                  </a:ext>
                </a:extLst>
              </a:tr>
            </a:tbl>
          </a:graphicData>
        </a:graphic>
      </p:graphicFrame>
    </p:spTree>
    <p:extLst>
      <p:ext uri="{BB962C8B-B14F-4D97-AF65-F5344CB8AC3E}">
        <p14:creationId xmlns:p14="http://schemas.microsoft.com/office/powerpoint/2010/main" val="36046424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552451"/>
            <a:ext cx="9472069" cy="1212180"/>
          </a:xfrm>
        </p:spPr>
        <p:txBody>
          <a:bodyPr/>
          <a:lstStyle/>
          <a:p>
            <a:r>
              <a:rPr lang="en-US" dirty="0"/>
              <a:t>Nonquantitative Treatment Limitations (NQTLs) – Examples continued</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474325733"/>
              </p:ext>
            </p:extLst>
          </p:nvPr>
        </p:nvGraphicFramePr>
        <p:xfrm>
          <a:off x="911158" y="2588448"/>
          <a:ext cx="10369685" cy="3994321"/>
        </p:xfrm>
        <a:graphic>
          <a:graphicData uri="http://schemas.openxmlformats.org/drawingml/2006/table">
            <a:tbl>
              <a:tblPr firstRow="1" bandRow="1">
                <a:tableStyleId>{5C22544A-7EE6-4342-B048-85BDC9FD1C3A}</a:tableStyleId>
              </a:tblPr>
              <a:tblGrid>
                <a:gridCol w="10369685">
                  <a:extLst>
                    <a:ext uri="{9D8B030D-6E8A-4147-A177-3AD203B41FA5}">
                      <a16:colId xmlns:a16="http://schemas.microsoft.com/office/drawing/2014/main" val="3100174089"/>
                    </a:ext>
                  </a:extLst>
                </a:gridCol>
              </a:tblGrid>
              <a:tr h="1082059">
                <a:tc>
                  <a:txBody>
                    <a:bodyPr/>
                    <a:lstStyle/>
                    <a:p>
                      <a:pPr marL="228600" marR="0">
                        <a:lnSpc>
                          <a:spcPct val="107000"/>
                        </a:lnSpc>
                        <a:spcBef>
                          <a:spcPts val="0"/>
                        </a:spcBef>
                        <a:spcAft>
                          <a:spcPts val="0"/>
                        </a:spcAft>
                      </a:pPr>
                      <a:r>
                        <a:rPr lang="en-US" sz="2400" b="1" dirty="0">
                          <a:solidFill>
                            <a:schemeClr val="tx1">
                              <a:lumMod val="75000"/>
                              <a:lumOff val="25000"/>
                            </a:schemeClr>
                          </a:solidFill>
                        </a:rPr>
                        <a:t>EXAMPLE</a:t>
                      </a:r>
                      <a:r>
                        <a:rPr lang="en-US" sz="2400" dirty="0">
                          <a:solidFill>
                            <a:schemeClr val="tx1">
                              <a:lumMod val="75000"/>
                              <a:lumOff val="25000"/>
                            </a:schemeClr>
                          </a:solidFill>
                        </a:rPr>
                        <a:t> - </a:t>
                      </a:r>
                      <a:r>
                        <a:rPr lang="en-US" sz="24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Plan methods for </a:t>
                      </a:r>
                      <a:r>
                        <a:rPr lang="en-US" sz="2400" b="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determining usual, customary and </a:t>
                      </a:r>
                      <a:r>
                        <a:rPr lang="en-US" sz="2400" b="1" dirty="0">
                          <a:solidFill>
                            <a:schemeClr val="accent1"/>
                          </a:solidFill>
                          <a:effectLst/>
                          <a:latin typeface="+mn-lt"/>
                          <a:ea typeface="Calibri" panose="020F0502020204030204" pitchFamily="34" charset="0"/>
                          <a:cs typeface="Times New Roman" panose="02020603050405020304" pitchFamily="18" charset="0"/>
                        </a:rPr>
                        <a:t>reasonable charges</a:t>
                      </a:r>
                    </a:p>
                  </a:txBody>
                  <a:tcPr marL="68580" marR="68580" marT="0" marB="0">
                    <a:solidFill>
                      <a:schemeClr val="accent4">
                        <a:lumMod val="20000"/>
                        <a:lumOff val="80000"/>
                      </a:schemeClr>
                    </a:solidFill>
                  </a:tcPr>
                </a:tc>
                <a:extLst>
                  <a:ext uri="{0D108BD9-81ED-4DB2-BD59-A6C34878D82A}">
                    <a16:rowId xmlns:a16="http://schemas.microsoft.com/office/drawing/2014/main" val="1135678277"/>
                  </a:ext>
                </a:extLst>
              </a:tr>
              <a:tr h="1467319">
                <a:tc>
                  <a:txBody>
                    <a:bodyPr/>
                    <a:lstStyle/>
                    <a:p>
                      <a:pPr marL="228600" marR="0">
                        <a:lnSpc>
                          <a:spcPct val="107000"/>
                        </a:lnSpc>
                        <a:spcBef>
                          <a:spcPts val="0"/>
                        </a:spcBef>
                        <a:spcAft>
                          <a:spcPts val="0"/>
                        </a:spcAft>
                      </a:pPr>
                      <a:r>
                        <a:rPr lang="en-US" sz="2400" b="1" dirty="0">
                          <a:solidFill>
                            <a:schemeClr val="tx1">
                              <a:lumMod val="75000"/>
                              <a:lumOff val="25000"/>
                            </a:schemeClr>
                          </a:solidFill>
                        </a:rPr>
                        <a:t>EXAMPLE</a:t>
                      </a:r>
                      <a:r>
                        <a:rPr lang="en-US" sz="2400" dirty="0">
                          <a:solidFill>
                            <a:schemeClr val="tx1">
                              <a:lumMod val="75000"/>
                              <a:lumOff val="25000"/>
                            </a:schemeClr>
                          </a:solidFill>
                        </a:rPr>
                        <a:t> - </a:t>
                      </a:r>
                      <a:r>
                        <a:rPr lang="en-US" sz="24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Refusal</a:t>
                      </a:r>
                      <a:r>
                        <a:rPr lang="en-US" sz="2400" baseline="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to pay for higher-cost therapies until it can be shown that a lower-cost therapy is not effective (i.e. </a:t>
                      </a:r>
                      <a:r>
                        <a:rPr lang="en-US" sz="2400" b="1" baseline="0" dirty="0">
                          <a:solidFill>
                            <a:schemeClr val="accent1"/>
                          </a:solidFill>
                          <a:effectLst/>
                          <a:latin typeface="+mn-lt"/>
                          <a:ea typeface="Calibri" panose="020F0502020204030204" pitchFamily="34" charset="0"/>
                          <a:cs typeface="Times New Roman" panose="02020603050405020304" pitchFamily="18" charset="0"/>
                        </a:rPr>
                        <a:t>s</a:t>
                      </a:r>
                      <a:r>
                        <a:rPr lang="en-US" sz="2400" b="1" dirty="0">
                          <a:solidFill>
                            <a:schemeClr val="accent1"/>
                          </a:solidFill>
                          <a:effectLst/>
                          <a:latin typeface="+mn-lt"/>
                          <a:ea typeface="Calibri" panose="020F0502020204030204" pitchFamily="34" charset="0"/>
                          <a:cs typeface="Times New Roman" panose="02020603050405020304" pitchFamily="18" charset="0"/>
                        </a:rPr>
                        <a:t>tep-therapy </a:t>
                      </a:r>
                      <a:r>
                        <a:rPr lang="en-US" sz="2400" b="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or </a:t>
                      </a:r>
                      <a:r>
                        <a:rPr lang="en-US" sz="2400" b="1" dirty="0">
                          <a:solidFill>
                            <a:schemeClr val="accent1"/>
                          </a:solidFill>
                          <a:effectLst/>
                          <a:latin typeface="+mn-lt"/>
                          <a:ea typeface="Calibri" panose="020F0502020204030204" pitchFamily="34" charset="0"/>
                          <a:cs typeface="Times New Roman" panose="02020603050405020304" pitchFamily="18" charset="0"/>
                        </a:rPr>
                        <a:t>fail-first policies</a:t>
                      </a:r>
                      <a:r>
                        <a:rPr lang="en-US" sz="24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a:t>
                      </a:r>
                    </a:p>
                  </a:txBody>
                  <a:tcPr marL="68580" marR="68580" marT="0" marB="0">
                    <a:solidFill>
                      <a:schemeClr val="accent4">
                        <a:lumMod val="20000"/>
                        <a:lumOff val="80000"/>
                      </a:schemeClr>
                    </a:solidFill>
                  </a:tcPr>
                </a:tc>
                <a:extLst>
                  <a:ext uri="{0D108BD9-81ED-4DB2-BD59-A6C34878D82A}">
                    <a16:rowId xmlns:a16="http://schemas.microsoft.com/office/drawing/2014/main" val="1235396183"/>
                  </a:ext>
                </a:extLst>
              </a:tr>
              <a:tr h="1326765">
                <a:tc>
                  <a:txBody>
                    <a:bodyPr/>
                    <a:lstStyle/>
                    <a:p>
                      <a:pPr marL="228600" marR="0">
                        <a:lnSpc>
                          <a:spcPct val="107000"/>
                        </a:lnSpc>
                        <a:spcBef>
                          <a:spcPts val="0"/>
                        </a:spcBef>
                        <a:spcAft>
                          <a:spcPts val="0"/>
                        </a:spcAft>
                      </a:pPr>
                      <a:r>
                        <a:rPr lang="en-US" sz="2400" b="1" dirty="0">
                          <a:solidFill>
                            <a:schemeClr val="tx1">
                              <a:lumMod val="75000"/>
                              <a:lumOff val="25000"/>
                            </a:schemeClr>
                          </a:solidFill>
                        </a:rPr>
                        <a:t>EXAMPLE</a:t>
                      </a:r>
                      <a:r>
                        <a:rPr lang="en-US" sz="2400" dirty="0">
                          <a:solidFill>
                            <a:schemeClr val="tx1">
                              <a:lumMod val="75000"/>
                              <a:lumOff val="25000"/>
                            </a:schemeClr>
                          </a:solidFill>
                        </a:rPr>
                        <a:t> - </a:t>
                      </a:r>
                      <a:r>
                        <a:rPr lang="en-US" sz="24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Restrictions based on </a:t>
                      </a:r>
                      <a:r>
                        <a:rPr lang="en-US" sz="2400" b="1" dirty="0">
                          <a:solidFill>
                            <a:schemeClr val="accent1"/>
                          </a:solidFill>
                          <a:effectLst/>
                          <a:latin typeface="+mn-lt"/>
                          <a:ea typeface="Calibri" panose="020F0502020204030204" pitchFamily="34" charset="0"/>
                          <a:cs typeface="Times New Roman" panose="02020603050405020304" pitchFamily="18" charset="0"/>
                        </a:rPr>
                        <a:t>geographic location</a:t>
                      </a:r>
                      <a:r>
                        <a:rPr lang="en-US" sz="24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facility type and </a:t>
                      </a:r>
                      <a:r>
                        <a:rPr lang="en-US" sz="2400" b="1" dirty="0">
                          <a:solidFill>
                            <a:schemeClr val="accent1"/>
                          </a:solidFill>
                          <a:effectLst/>
                          <a:latin typeface="+mn-lt"/>
                          <a:ea typeface="Calibri" panose="020F0502020204030204" pitchFamily="34" charset="0"/>
                          <a:cs typeface="Times New Roman" panose="02020603050405020304" pitchFamily="18" charset="0"/>
                        </a:rPr>
                        <a:t>provider specialty</a:t>
                      </a:r>
                      <a:r>
                        <a:rPr lang="en-US" sz="24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etc that limit the scope or duration of benefits for services       </a:t>
                      </a:r>
                    </a:p>
                    <a:p>
                      <a:pPr marL="228600" marR="0">
                        <a:lnSpc>
                          <a:spcPct val="107000"/>
                        </a:lnSpc>
                        <a:spcBef>
                          <a:spcPts val="0"/>
                        </a:spcBef>
                        <a:spcAft>
                          <a:spcPts val="0"/>
                        </a:spcAft>
                      </a:pPr>
                      <a:endParaRPr lang="en-US" sz="18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770496790"/>
                  </a:ext>
                </a:extLst>
              </a:tr>
            </a:tbl>
          </a:graphicData>
        </a:graphic>
      </p:graphicFrame>
    </p:spTree>
    <p:extLst>
      <p:ext uri="{BB962C8B-B14F-4D97-AF65-F5344CB8AC3E}">
        <p14:creationId xmlns:p14="http://schemas.microsoft.com/office/powerpoint/2010/main" val="16973207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74" y="561474"/>
            <a:ext cx="9753600" cy="1251284"/>
          </a:xfrm>
        </p:spPr>
        <p:txBody>
          <a:bodyPr/>
          <a:lstStyle/>
          <a:p>
            <a:r>
              <a:rPr lang="fr-FR" dirty="0"/>
              <a:t>NQTL Warning Signs</a:t>
            </a:r>
            <a:endParaRPr lang="en-US" dirty="0"/>
          </a:p>
        </p:txBody>
      </p:sp>
      <p:sp>
        <p:nvSpPr>
          <p:cNvPr id="3" name="Content Placeholder 2"/>
          <p:cNvSpPr>
            <a:spLocks noGrp="1"/>
          </p:cNvSpPr>
          <p:nvPr>
            <p:ph idx="1"/>
          </p:nvPr>
        </p:nvSpPr>
        <p:spPr>
          <a:xfrm>
            <a:off x="953311" y="2552700"/>
            <a:ext cx="10583693" cy="4139930"/>
          </a:xfrm>
        </p:spPr>
        <p:txBody>
          <a:bodyPr vert="horz" lIns="91440" tIns="45720" rIns="91440" bIns="45720" rtlCol="0" anchor="t">
            <a:normAutofit lnSpcReduction="10000"/>
          </a:bodyPr>
          <a:lstStyle/>
          <a:p>
            <a:pPr>
              <a:buFont typeface="Wingdings" panose="05000000000000000000" pitchFamily="2" charset="2"/>
              <a:buChar char="ü"/>
            </a:pPr>
            <a:r>
              <a:rPr lang="en-US" sz="2400" b="1" dirty="0"/>
              <a:t>Blanket preauthorization requirements </a:t>
            </a:r>
            <a:endParaRPr lang="en-US" sz="2400" dirty="0"/>
          </a:p>
          <a:p>
            <a:pPr lvl="1">
              <a:buFont typeface="Wingdings" panose="05000000000000000000" pitchFamily="2" charset="2"/>
              <a:buChar char="ü"/>
            </a:pPr>
            <a:r>
              <a:rPr lang="en-US" sz="2200" dirty="0"/>
              <a:t>Preauthorization is required for all MH/SUD services.</a:t>
            </a:r>
          </a:p>
          <a:p>
            <a:pPr>
              <a:buFont typeface="Wingdings" panose="05000000000000000000" pitchFamily="2" charset="2"/>
              <a:buChar char="ü"/>
            </a:pPr>
            <a:endParaRPr lang="en-US" sz="600" dirty="0"/>
          </a:p>
          <a:p>
            <a:pPr>
              <a:buFont typeface="Wingdings" panose="05000000000000000000" pitchFamily="2" charset="2"/>
              <a:buChar char="ü"/>
            </a:pPr>
            <a:r>
              <a:rPr lang="en-US" sz="2400" b="1" dirty="0"/>
              <a:t>Treatment facility admission preauthorization </a:t>
            </a:r>
            <a:endParaRPr lang="en-US" sz="2400" dirty="0"/>
          </a:p>
          <a:p>
            <a:pPr lvl="1">
              <a:buFont typeface="Wingdings" panose="05000000000000000000" pitchFamily="2" charset="2"/>
              <a:buChar char="ü"/>
            </a:pPr>
            <a:r>
              <a:rPr lang="en-US" sz="2200" dirty="0"/>
              <a:t>If admitted to a mental health or substance abuse facility for non-emergency treatment without prior authorization, the insured will be responsible for 100% of the cost of services received.</a:t>
            </a:r>
          </a:p>
          <a:p>
            <a:pPr>
              <a:buFont typeface="Wingdings" panose="05000000000000000000" pitchFamily="2" charset="2"/>
              <a:buChar char="ü"/>
            </a:pPr>
            <a:endParaRPr lang="en-US" sz="600" dirty="0"/>
          </a:p>
          <a:p>
            <a:pPr>
              <a:buFont typeface="Wingdings" panose="05000000000000000000" pitchFamily="2" charset="2"/>
              <a:buChar char="ü"/>
            </a:pPr>
            <a:r>
              <a:rPr lang="en-US" sz="2400" b="1" dirty="0"/>
              <a:t>Prescription Drug Preauthorization </a:t>
            </a:r>
            <a:endParaRPr lang="en-US" sz="2400" dirty="0"/>
          </a:p>
          <a:p>
            <a:pPr lvl="1">
              <a:buFont typeface="Wingdings" panose="05000000000000000000" pitchFamily="2" charset="2"/>
              <a:buChar char="ü"/>
            </a:pPr>
            <a:r>
              <a:rPr lang="en-US" sz="2200" dirty="0"/>
              <a:t>Preauthorization is required every three months for pain medications prescribed in connection with MH/SUD conditions.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410" y="2552700"/>
            <a:ext cx="740476" cy="71579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474" y="3650539"/>
            <a:ext cx="740476" cy="715794"/>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410" y="5464172"/>
            <a:ext cx="740476" cy="715794"/>
          </a:xfrm>
          <a:prstGeom prst="rect">
            <a:avLst/>
          </a:prstGeom>
        </p:spPr>
      </p:pic>
    </p:spTree>
    <p:extLst>
      <p:ext uri="{BB962C8B-B14F-4D97-AF65-F5344CB8AC3E}">
        <p14:creationId xmlns:p14="http://schemas.microsoft.com/office/powerpoint/2010/main" val="1627089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74" y="561474"/>
            <a:ext cx="9753600" cy="1251284"/>
          </a:xfrm>
        </p:spPr>
        <p:txBody>
          <a:bodyPr/>
          <a:lstStyle/>
          <a:p>
            <a:r>
              <a:rPr lang="fr-FR" dirty="0"/>
              <a:t>NQTL Warning Signs </a:t>
            </a:r>
            <a:endParaRPr lang="en-US" dirty="0"/>
          </a:p>
        </p:txBody>
      </p:sp>
      <p:sp>
        <p:nvSpPr>
          <p:cNvPr id="3" name="Content Placeholder 2"/>
          <p:cNvSpPr>
            <a:spLocks noGrp="1"/>
          </p:cNvSpPr>
          <p:nvPr>
            <p:ph idx="1"/>
          </p:nvPr>
        </p:nvSpPr>
        <p:spPr>
          <a:xfrm>
            <a:off x="992221" y="2412461"/>
            <a:ext cx="10486417" cy="4299624"/>
          </a:xfrm>
        </p:spPr>
        <p:txBody>
          <a:bodyPr vert="horz" lIns="91440" tIns="45720" rIns="91440" bIns="45720" rtlCol="0" anchor="t">
            <a:normAutofit/>
          </a:bodyPr>
          <a:lstStyle/>
          <a:p>
            <a:pPr>
              <a:buFont typeface="Wingdings" panose="05000000000000000000" pitchFamily="2" charset="2"/>
              <a:buChar char="ü"/>
            </a:pPr>
            <a:r>
              <a:rPr lang="en-US" sz="2400" b="1" dirty="0"/>
              <a:t>Treatment Attempt Requirements</a:t>
            </a:r>
            <a:r>
              <a:rPr lang="en-US" sz="2400" dirty="0"/>
              <a:t> – </a:t>
            </a:r>
          </a:p>
          <a:p>
            <a:pPr lvl="1">
              <a:buFont typeface="Wingdings" panose="05000000000000000000" pitchFamily="2" charset="2"/>
              <a:buChar char="ü"/>
            </a:pPr>
            <a:r>
              <a:rPr lang="en-US" sz="2200" dirty="0"/>
              <a:t>For any inpatient MH/SUD services, the plan/insurer requires that an individual first complete a partial hospitalization treatment program.</a:t>
            </a:r>
          </a:p>
          <a:p>
            <a:pPr>
              <a:buFont typeface="Wingdings" panose="05000000000000000000" pitchFamily="2" charset="2"/>
              <a:buChar char="ü"/>
            </a:pPr>
            <a:endParaRPr lang="en-US" sz="600" b="1" dirty="0"/>
          </a:p>
          <a:p>
            <a:pPr>
              <a:buFont typeface="Wingdings" panose="05000000000000000000" pitchFamily="2" charset="2"/>
              <a:buChar char="ü"/>
            </a:pPr>
            <a:r>
              <a:rPr lang="en-US" sz="2400" b="1" dirty="0"/>
              <a:t>Likelihood of Improvement</a:t>
            </a:r>
            <a:r>
              <a:rPr lang="en-US" sz="2400" dirty="0"/>
              <a:t> – </a:t>
            </a:r>
          </a:p>
          <a:p>
            <a:pPr lvl="1">
              <a:buFont typeface="Wingdings" panose="05000000000000000000" pitchFamily="2" charset="2"/>
              <a:buChar char="ü"/>
            </a:pPr>
            <a:r>
              <a:rPr lang="en-US" sz="2200" dirty="0"/>
              <a:t>For residential treatment of MH/SUD, the plan/insurer requires the likelihood that inpatient treatment will result in improvement.</a:t>
            </a:r>
          </a:p>
          <a:p>
            <a:pPr>
              <a:buFont typeface="Wingdings" panose="05000000000000000000" pitchFamily="2" charset="2"/>
              <a:buChar char="ü"/>
            </a:pPr>
            <a:endParaRPr lang="en-US" sz="600" b="1" dirty="0"/>
          </a:p>
          <a:p>
            <a:pPr>
              <a:buFont typeface="Wingdings" panose="05000000000000000000" pitchFamily="2" charset="2"/>
              <a:buChar char="ü"/>
            </a:pPr>
            <a:r>
              <a:rPr lang="en-US" sz="2400" b="1" dirty="0"/>
              <a:t>Treatment Plan Submission on a Regular Basis</a:t>
            </a:r>
            <a:r>
              <a:rPr lang="en-US" sz="2400" dirty="0"/>
              <a:t> – </a:t>
            </a:r>
          </a:p>
          <a:p>
            <a:pPr lvl="1">
              <a:buFont typeface="Wingdings" panose="05000000000000000000" pitchFamily="2" charset="2"/>
              <a:buChar char="ü"/>
            </a:pPr>
            <a:r>
              <a:rPr lang="en-US" sz="2200" dirty="0"/>
              <a:t>Plan/insurer requires that an individual-specific treatment plan will be updated and submitted, in general, every 6 months</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89" y="2486634"/>
            <a:ext cx="740476" cy="71579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1" y="3992394"/>
            <a:ext cx="740476" cy="715794"/>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31" y="5498154"/>
            <a:ext cx="740476" cy="715794"/>
          </a:xfrm>
          <a:prstGeom prst="rect">
            <a:avLst/>
          </a:prstGeom>
        </p:spPr>
      </p:pic>
    </p:spTree>
    <p:extLst>
      <p:ext uri="{BB962C8B-B14F-4D97-AF65-F5344CB8AC3E}">
        <p14:creationId xmlns:p14="http://schemas.microsoft.com/office/powerpoint/2010/main" val="1551122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30" y="537029"/>
            <a:ext cx="9176138" cy="1453135"/>
          </a:xfrm>
        </p:spPr>
        <p:txBody>
          <a:bodyPr/>
          <a:lstStyle/>
          <a:p>
            <a:r>
              <a:rPr lang="fr-FR" dirty="0"/>
              <a:t>NQTLs – Questions to Ask</a:t>
            </a:r>
            <a:endParaRPr lang="en-US" dirty="0"/>
          </a:p>
        </p:txBody>
      </p:sp>
      <p:sp>
        <p:nvSpPr>
          <p:cNvPr id="3" name="Content Placeholder 2"/>
          <p:cNvSpPr>
            <a:spLocks noGrp="1"/>
          </p:cNvSpPr>
          <p:nvPr>
            <p:ph idx="1"/>
          </p:nvPr>
        </p:nvSpPr>
        <p:spPr>
          <a:xfrm>
            <a:off x="740230" y="2607012"/>
            <a:ext cx="9493268" cy="4069839"/>
          </a:xfrm>
        </p:spPr>
        <p:txBody>
          <a:bodyPr>
            <a:normAutofit/>
          </a:bodyPr>
          <a:lstStyle/>
          <a:p>
            <a:pPr marL="0" indent="0">
              <a:buNone/>
            </a:pPr>
            <a:r>
              <a:rPr lang="en-US" sz="2400" b="1" dirty="0">
                <a:cs typeface="Times New Roman" panose="02020603050405020304" pitchFamily="18" charset="0"/>
              </a:rPr>
              <a:t>Questions you might ask while conducting an NQTL analysis:</a:t>
            </a:r>
          </a:p>
          <a:p>
            <a:pPr>
              <a:spcBef>
                <a:spcPts val="600"/>
              </a:spcBef>
              <a:spcAft>
                <a:spcPts val="600"/>
              </a:spcAft>
              <a:defRPr/>
            </a:pPr>
            <a:endParaRPr lang="en-US" sz="600" dirty="0">
              <a:cs typeface="Times New Roman" panose="02020603050405020304" pitchFamily="18" charset="0"/>
            </a:endParaRPr>
          </a:p>
          <a:p>
            <a:pPr>
              <a:spcBef>
                <a:spcPts val="600"/>
              </a:spcBef>
              <a:spcAft>
                <a:spcPts val="600"/>
              </a:spcAft>
              <a:defRPr/>
            </a:pPr>
            <a:r>
              <a:rPr lang="en-US" sz="2200" dirty="0">
                <a:cs typeface="Times New Roman" panose="02020603050405020304" pitchFamily="18" charset="0"/>
              </a:rPr>
              <a:t>Does the application of the NQTL include similar requirements for medical/surgical and MH/SUD in writing and in operation? </a:t>
            </a:r>
          </a:p>
          <a:p>
            <a:pPr>
              <a:spcBef>
                <a:spcPts val="600"/>
              </a:spcBef>
              <a:spcAft>
                <a:spcPts val="600"/>
              </a:spcAft>
              <a:defRPr/>
            </a:pPr>
            <a:endParaRPr lang="en-US" sz="600" dirty="0">
              <a:cs typeface="Times New Roman" panose="02020603050405020304" pitchFamily="18" charset="0"/>
            </a:endParaRPr>
          </a:p>
          <a:p>
            <a:pPr>
              <a:spcBef>
                <a:spcPts val="600"/>
              </a:spcBef>
              <a:spcAft>
                <a:spcPts val="600"/>
              </a:spcAft>
              <a:defRPr/>
            </a:pPr>
            <a:r>
              <a:rPr lang="en-US" sz="2200" dirty="0">
                <a:cs typeface="Times New Roman" panose="02020603050405020304" pitchFamily="18" charset="0"/>
              </a:rPr>
              <a:t>Is the reasoning for applying the NQTL to MH/SUD benefits supported by evidence, and is the evidence being used in a comparable way?</a:t>
            </a:r>
          </a:p>
          <a:p>
            <a:pPr>
              <a:spcBef>
                <a:spcPts val="600"/>
              </a:spcBef>
              <a:spcAft>
                <a:spcPts val="600"/>
              </a:spcAft>
              <a:defRPr/>
            </a:pPr>
            <a:endParaRPr lang="en-US" sz="600" dirty="0">
              <a:cs typeface="Times New Roman" panose="02020603050405020304" pitchFamily="18" charset="0"/>
            </a:endParaRPr>
          </a:p>
          <a:p>
            <a:pPr>
              <a:spcBef>
                <a:spcPts val="600"/>
              </a:spcBef>
              <a:spcAft>
                <a:spcPts val="600"/>
              </a:spcAft>
              <a:defRPr/>
            </a:pPr>
            <a:r>
              <a:rPr lang="en-US" sz="2200" dirty="0">
                <a:cs typeface="Times New Roman" panose="02020603050405020304" pitchFamily="18" charset="0"/>
              </a:rPr>
              <a:t>Is the process used in applying the NQTL similar or comparable?</a:t>
            </a:r>
          </a:p>
        </p:txBody>
      </p:sp>
      <p:pic>
        <p:nvPicPr>
          <p:cNvPr id="4" name="Picture 3" descr="How to Use Driving Questions to Shape Your Lif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7436" y="3346315"/>
            <a:ext cx="1609270" cy="2044816"/>
          </a:xfrm>
          <a:prstGeom prst="rect">
            <a:avLst/>
          </a:prstGeom>
        </p:spPr>
      </p:pic>
    </p:spTree>
    <p:extLst>
      <p:ext uri="{BB962C8B-B14F-4D97-AF65-F5344CB8AC3E}">
        <p14:creationId xmlns:p14="http://schemas.microsoft.com/office/powerpoint/2010/main" val="29135706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230" y="537029"/>
            <a:ext cx="9176138" cy="1453135"/>
          </a:xfrm>
        </p:spPr>
        <p:txBody>
          <a:bodyPr/>
          <a:lstStyle/>
          <a:p>
            <a:r>
              <a:rPr lang="fr-FR" dirty="0"/>
              <a:t>NQTLs – Questions to Ask </a:t>
            </a:r>
            <a:endParaRPr lang="en-US" dirty="0"/>
          </a:p>
        </p:txBody>
      </p:sp>
      <p:sp>
        <p:nvSpPr>
          <p:cNvPr id="3" name="Content Placeholder 2"/>
          <p:cNvSpPr>
            <a:spLocks noGrp="1"/>
          </p:cNvSpPr>
          <p:nvPr>
            <p:ph idx="1"/>
          </p:nvPr>
        </p:nvSpPr>
        <p:spPr>
          <a:xfrm>
            <a:off x="740230" y="2587556"/>
            <a:ext cx="10388213" cy="4085618"/>
          </a:xfrm>
        </p:spPr>
        <p:txBody>
          <a:bodyPr>
            <a:normAutofit/>
          </a:bodyPr>
          <a:lstStyle/>
          <a:p>
            <a:pPr>
              <a:spcBef>
                <a:spcPts val="600"/>
              </a:spcBef>
              <a:spcAft>
                <a:spcPts val="600"/>
              </a:spcAft>
              <a:defRPr/>
            </a:pPr>
            <a:endParaRPr lang="en-US" sz="600" dirty="0">
              <a:cs typeface="Times New Roman" panose="02020603050405020304" pitchFamily="18" charset="0"/>
            </a:endParaRPr>
          </a:p>
          <a:p>
            <a:pPr>
              <a:spcBef>
                <a:spcPts val="600"/>
              </a:spcBef>
              <a:spcAft>
                <a:spcPts val="600"/>
              </a:spcAft>
              <a:defRPr/>
            </a:pPr>
            <a:r>
              <a:rPr lang="en-US" sz="2200" dirty="0">
                <a:cs typeface="Times New Roman" panose="02020603050405020304" pitchFamily="18" charset="0"/>
              </a:rPr>
              <a:t>Are differences arbitrary?</a:t>
            </a:r>
          </a:p>
          <a:p>
            <a:pPr>
              <a:spcBef>
                <a:spcPts val="600"/>
              </a:spcBef>
              <a:spcAft>
                <a:spcPts val="600"/>
              </a:spcAft>
              <a:defRPr/>
            </a:pPr>
            <a:endParaRPr lang="en-US" sz="600" dirty="0">
              <a:cs typeface="Times New Roman" panose="02020603050405020304" pitchFamily="18" charset="0"/>
            </a:endParaRPr>
          </a:p>
          <a:p>
            <a:pPr>
              <a:spcBef>
                <a:spcPts val="600"/>
              </a:spcBef>
              <a:spcAft>
                <a:spcPts val="600"/>
              </a:spcAft>
              <a:defRPr/>
            </a:pPr>
            <a:r>
              <a:rPr lang="en-US" sz="2200" dirty="0">
                <a:cs typeface="Times New Roman" panose="02020603050405020304" pitchFamily="18" charset="0"/>
              </a:rPr>
              <a:t>Are differences in the application of the NQTL to MH/SUD benefits consistent with practice guidelines?</a:t>
            </a:r>
          </a:p>
          <a:p>
            <a:pPr>
              <a:spcBef>
                <a:spcPts val="600"/>
              </a:spcBef>
              <a:spcAft>
                <a:spcPts val="600"/>
              </a:spcAft>
              <a:defRPr/>
            </a:pPr>
            <a:endParaRPr lang="en-US" sz="600" dirty="0">
              <a:cs typeface="Times New Roman" panose="02020603050405020304" pitchFamily="18" charset="0"/>
            </a:endParaRPr>
          </a:p>
          <a:p>
            <a:pPr>
              <a:spcBef>
                <a:spcPts val="600"/>
              </a:spcBef>
              <a:spcAft>
                <a:spcPts val="600"/>
              </a:spcAft>
              <a:defRPr/>
            </a:pPr>
            <a:r>
              <a:rPr lang="en-US" sz="2200" dirty="0">
                <a:cs typeface="Times New Roman" panose="02020603050405020304" pitchFamily="18" charset="0"/>
              </a:rPr>
              <a:t>Is it harder to “pass” the NQTL for MH/SUD than it is for medical/surgical?</a:t>
            </a:r>
          </a:p>
          <a:p>
            <a:pPr>
              <a:spcBef>
                <a:spcPts val="600"/>
              </a:spcBef>
              <a:spcAft>
                <a:spcPts val="600"/>
              </a:spcAft>
              <a:defRPr/>
            </a:pPr>
            <a:endParaRPr lang="en-US" sz="600" dirty="0">
              <a:cs typeface="Times New Roman" panose="02020603050405020304" pitchFamily="18" charset="0"/>
            </a:endParaRPr>
          </a:p>
          <a:p>
            <a:pPr>
              <a:spcBef>
                <a:spcPts val="600"/>
              </a:spcBef>
              <a:spcAft>
                <a:spcPts val="600"/>
              </a:spcAft>
              <a:defRPr/>
            </a:pPr>
            <a:r>
              <a:rPr lang="en-US" sz="2200" dirty="0">
                <a:cs typeface="Times New Roman" panose="02020603050405020304" pitchFamily="18" charset="0"/>
              </a:rPr>
              <a:t>Are the consequences more severe for failing to meet the NQTL requirements as they apply to MH/SUD benefits?</a:t>
            </a:r>
          </a:p>
          <a:p>
            <a:endParaRPr lang="en-US" sz="2200" dirty="0"/>
          </a:p>
        </p:txBody>
      </p:sp>
      <p:pic>
        <p:nvPicPr>
          <p:cNvPr id="4" name="Picture 3" descr="human symbol surrounded by question marks concept loopable ..."/>
          <p:cNvPicPr>
            <a:picLocks noChangeAspect="1"/>
          </p:cNvPicPr>
          <p:nvPr/>
        </p:nvPicPr>
        <p:blipFill rotWithShape="1">
          <a:blip r:embed="rId3" cstate="print">
            <a:extLst>
              <a:ext uri="{28A0092B-C50C-407E-A947-70E740481C1C}">
                <a14:useLocalDpi xmlns:a14="http://schemas.microsoft.com/office/drawing/2010/main" val="0"/>
              </a:ext>
            </a:extLst>
          </a:blip>
          <a:srcRect t="12035" b="21599"/>
          <a:stretch/>
        </p:blipFill>
        <p:spPr>
          <a:xfrm>
            <a:off x="7142486" y="1990164"/>
            <a:ext cx="3985957" cy="1487988"/>
          </a:xfrm>
          <a:prstGeom prst="rect">
            <a:avLst/>
          </a:prstGeom>
        </p:spPr>
      </p:pic>
    </p:spTree>
    <p:extLst>
      <p:ext uri="{BB962C8B-B14F-4D97-AF65-F5344CB8AC3E}">
        <p14:creationId xmlns:p14="http://schemas.microsoft.com/office/powerpoint/2010/main" val="14180727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508000"/>
            <a:ext cx="10062936" cy="1343660"/>
          </a:xfrm>
        </p:spPr>
        <p:txBody>
          <a:bodyPr/>
          <a:lstStyle/>
          <a:p>
            <a:r>
              <a:rPr lang="en-US" dirty="0"/>
              <a:t>Increased Enforcement under the Consolidated Appropriations Act</a:t>
            </a:r>
          </a:p>
        </p:txBody>
      </p:sp>
      <p:sp>
        <p:nvSpPr>
          <p:cNvPr id="3" name="Content Placeholder 2"/>
          <p:cNvSpPr>
            <a:spLocks noGrp="1"/>
          </p:cNvSpPr>
          <p:nvPr>
            <p:ph idx="1"/>
          </p:nvPr>
        </p:nvSpPr>
        <p:spPr>
          <a:xfrm>
            <a:off x="624114" y="2519680"/>
            <a:ext cx="10577286" cy="901067"/>
          </a:xfrm>
        </p:spPr>
        <p:txBody>
          <a:bodyPr>
            <a:noAutofit/>
          </a:bodyPr>
          <a:lstStyle/>
          <a:p>
            <a:r>
              <a:rPr lang="en-US" sz="2200" dirty="0"/>
              <a:t>The Consolidated Appropriations Act, 2021 (the Appropriations Act) added </a:t>
            </a:r>
            <a:r>
              <a:rPr lang="en-US" sz="2200" b="1" dirty="0"/>
              <a:t>new enforcement tools </a:t>
            </a:r>
            <a:r>
              <a:rPr lang="en-US" sz="2200" dirty="0"/>
              <a:t>to ensure compliance.</a:t>
            </a:r>
          </a:p>
          <a:p>
            <a:pPr marL="0" indent="0">
              <a:buNone/>
            </a:pPr>
            <a:endParaRPr lang="en-US" sz="600" dirty="0"/>
          </a:p>
        </p:txBody>
      </p:sp>
      <p:sp>
        <p:nvSpPr>
          <p:cNvPr id="7" name="Content Placeholder 2"/>
          <p:cNvSpPr txBox="1">
            <a:spLocks/>
          </p:cNvSpPr>
          <p:nvPr/>
        </p:nvSpPr>
        <p:spPr>
          <a:xfrm>
            <a:off x="624114" y="3581400"/>
            <a:ext cx="7205436" cy="327660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200" dirty="0"/>
              <a:t>It requires group health plans and issuers to </a:t>
            </a:r>
            <a:r>
              <a:rPr lang="en-US" sz="2200" b="1" dirty="0"/>
              <a:t>perform and document </a:t>
            </a:r>
            <a:r>
              <a:rPr lang="en-US" sz="2200" dirty="0"/>
              <a:t>their </a:t>
            </a:r>
            <a:r>
              <a:rPr lang="en-US" sz="2200" b="1" dirty="0">
                <a:solidFill>
                  <a:schemeClr val="accent1"/>
                </a:solidFill>
              </a:rPr>
              <a:t>parity comparative analysis</a:t>
            </a:r>
            <a:r>
              <a:rPr lang="en-US" sz="2200" dirty="0"/>
              <a:t> with respect to design and application of NQTLs.</a:t>
            </a:r>
          </a:p>
          <a:p>
            <a:endParaRPr lang="en-US" sz="600" dirty="0"/>
          </a:p>
          <a:p>
            <a:r>
              <a:rPr lang="en-US" sz="2400" dirty="0"/>
              <a:t>Plans and issuers must make the comparative analyses available to participants and beneficiaries on request.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50425"/>
          <a:stretch/>
        </p:blipFill>
        <p:spPr>
          <a:xfrm>
            <a:off x="8210550" y="3248474"/>
            <a:ext cx="3352800" cy="3237683"/>
          </a:xfrm>
          <a:prstGeom prst="rect">
            <a:avLst/>
          </a:prstGeom>
        </p:spPr>
      </p:pic>
    </p:spTree>
    <p:extLst>
      <p:ext uri="{BB962C8B-B14F-4D97-AF65-F5344CB8AC3E}">
        <p14:creationId xmlns:p14="http://schemas.microsoft.com/office/powerpoint/2010/main" val="4642399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71" y="570256"/>
            <a:ext cx="9877879" cy="1287574"/>
          </a:xfrm>
        </p:spPr>
        <p:txBody>
          <a:bodyPr/>
          <a:lstStyle/>
          <a:p>
            <a:r>
              <a:rPr lang="en-US" dirty="0"/>
              <a:t>Increased Enforcement under the Consolidated Appropriations Act  </a:t>
            </a:r>
          </a:p>
        </p:txBody>
      </p:sp>
      <p:sp>
        <p:nvSpPr>
          <p:cNvPr id="3" name="Content Placeholder 2"/>
          <p:cNvSpPr>
            <a:spLocks noGrp="1"/>
          </p:cNvSpPr>
          <p:nvPr>
            <p:ph idx="1"/>
          </p:nvPr>
        </p:nvSpPr>
        <p:spPr>
          <a:xfrm>
            <a:off x="533399" y="2571750"/>
            <a:ext cx="11010901" cy="4132118"/>
          </a:xfrm>
        </p:spPr>
        <p:txBody>
          <a:bodyPr vert="horz" lIns="91440" tIns="45720" rIns="91440" bIns="45720" rtlCol="0" anchor="t">
            <a:normAutofit/>
          </a:bodyPr>
          <a:lstStyle/>
          <a:p>
            <a:r>
              <a:rPr lang="en-US" sz="2400" dirty="0"/>
              <a:t>Plans and issuers </a:t>
            </a:r>
            <a:r>
              <a:rPr lang="en-US" sz="2400" u="sng" dirty="0"/>
              <a:t>must make available </a:t>
            </a:r>
            <a:r>
              <a:rPr lang="en-US" sz="2400" dirty="0"/>
              <a:t>the </a:t>
            </a:r>
            <a:r>
              <a:rPr lang="en-US" sz="2400" b="1" dirty="0">
                <a:solidFill>
                  <a:schemeClr val="accent1"/>
                </a:solidFill>
              </a:rPr>
              <a:t>comparative analyses </a:t>
            </a:r>
            <a:r>
              <a:rPr lang="en-US" sz="2400" dirty="0"/>
              <a:t>with respect to each plan or coverage:</a:t>
            </a:r>
          </a:p>
          <a:p>
            <a:endParaRPr lang="en-US" sz="600" dirty="0"/>
          </a:p>
          <a:p>
            <a:pPr lvl="1"/>
            <a:r>
              <a:rPr lang="en-US" sz="2200" b="1" i="1" dirty="0"/>
              <a:t>Parity comparative analyses </a:t>
            </a:r>
            <a:r>
              <a:rPr lang="en-US" sz="2200" dirty="0"/>
              <a:t>– that the processes, strategies, evidentiary standards, and other factors used to apply the NQTLs to MH/SUD benefits are </a:t>
            </a:r>
            <a:r>
              <a:rPr lang="en-US" sz="2200" u="sng" dirty="0"/>
              <a:t>comparable</a:t>
            </a:r>
            <a:r>
              <a:rPr lang="en-US" sz="2200" dirty="0"/>
              <a:t> to and </a:t>
            </a:r>
            <a:r>
              <a:rPr lang="en-US" sz="2200" u="sng" dirty="0"/>
              <a:t>no more stringently applied</a:t>
            </a:r>
            <a:r>
              <a:rPr lang="en-US" sz="2200" dirty="0"/>
              <a:t> than those for medical/surgical benefits, </a:t>
            </a:r>
            <a:r>
              <a:rPr lang="en-US" sz="2200" b="1" i="1" dirty="0"/>
              <a:t>as written </a:t>
            </a:r>
            <a:r>
              <a:rPr lang="en-US" sz="2200" b="1" u="sng" dirty="0"/>
              <a:t>and</a:t>
            </a:r>
            <a:r>
              <a:rPr lang="en-US" sz="2200" b="1" dirty="0"/>
              <a:t> </a:t>
            </a:r>
            <a:r>
              <a:rPr lang="en-US" sz="2200" b="1" i="1" dirty="0"/>
              <a:t>in operation</a:t>
            </a:r>
            <a:r>
              <a:rPr lang="en-US" sz="2200" dirty="0"/>
              <a:t>; and</a:t>
            </a:r>
          </a:p>
          <a:p>
            <a:pPr lvl="1"/>
            <a:endParaRPr lang="en-US" sz="600" dirty="0"/>
          </a:p>
          <a:p>
            <a:pPr lvl="1"/>
            <a:r>
              <a:rPr lang="en-US" sz="2200" b="1" i="1" dirty="0"/>
              <a:t>Specific findings and conclusions</a:t>
            </a:r>
            <a:r>
              <a:rPr lang="en-US" sz="2200" dirty="0"/>
              <a:t> – including any results of the analyses that indicate that the plan or coverage </a:t>
            </a:r>
            <a:r>
              <a:rPr lang="en-US" sz="2200" u="sng" dirty="0"/>
              <a:t>is or is not in compliance </a:t>
            </a:r>
            <a:r>
              <a:rPr lang="en-US" sz="2200" dirty="0"/>
              <a:t>with mental health parity.</a:t>
            </a:r>
          </a:p>
        </p:txBody>
      </p:sp>
    </p:spTree>
    <p:extLst>
      <p:ext uri="{BB962C8B-B14F-4D97-AF65-F5344CB8AC3E}">
        <p14:creationId xmlns:p14="http://schemas.microsoft.com/office/powerpoint/2010/main" val="3127138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ctrTitle" idx="4294967295"/>
          </p:nvPr>
        </p:nvSpPr>
        <p:spPr>
          <a:xfrm>
            <a:off x="2514601" y="-37465"/>
            <a:ext cx="7780337" cy="1471612"/>
          </a:xfrm>
        </p:spPr>
        <p:txBody>
          <a:bodyPr>
            <a:normAutofit/>
          </a:bodyPr>
          <a:lstStyle/>
          <a:p>
            <a:pPr>
              <a:defRPr/>
            </a:pPr>
            <a:r>
              <a:rPr lang="en-US" sz="44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EBSA Field Offices</a:t>
            </a:r>
          </a:p>
        </p:txBody>
      </p:sp>
      <p:sp>
        <p:nvSpPr>
          <p:cNvPr id="7" name="Line 19" descr="Decorative"/>
          <p:cNvSpPr>
            <a:spLocks noChangeShapeType="1"/>
          </p:cNvSpPr>
          <p:nvPr/>
        </p:nvSpPr>
        <p:spPr bwMode="auto">
          <a:xfrm>
            <a:off x="2514600" y="12192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 name="Picture 1" descr="Map of the EBSA Field Offices"/>
          <p:cNvPicPr>
            <a:picLocks noChangeAspect="1"/>
          </p:cNvPicPr>
          <p:nvPr/>
        </p:nvPicPr>
        <p:blipFill>
          <a:blip r:embed="rId3"/>
          <a:stretch>
            <a:fillRect/>
          </a:stretch>
        </p:blipFill>
        <p:spPr>
          <a:xfrm>
            <a:off x="430823" y="1219200"/>
            <a:ext cx="11403623" cy="5113217"/>
          </a:xfrm>
          <a:prstGeom prst="rect">
            <a:avLst/>
          </a:prstGeom>
        </p:spPr>
      </p:pic>
    </p:spTree>
    <p:extLst>
      <p:ext uri="{BB962C8B-B14F-4D97-AF65-F5344CB8AC3E}">
        <p14:creationId xmlns:p14="http://schemas.microsoft.com/office/powerpoint/2010/main" val="38565050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Enforcement under the Consolidated Appropriations Act </a:t>
            </a:r>
          </a:p>
        </p:txBody>
      </p:sp>
      <p:sp>
        <p:nvSpPr>
          <p:cNvPr id="3" name="Content Placeholder 2"/>
          <p:cNvSpPr>
            <a:spLocks noGrp="1"/>
          </p:cNvSpPr>
          <p:nvPr>
            <p:ph idx="1"/>
          </p:nvPr>
        </p:nvSpPr>
        <p:spPr>
          <a:xfrm>
            <a:off x="395654" y="2324100"/>
            <a:ext cx="11605846" cy="4410808"/>
          </a:xfrm>
        </p:spPr>
        <p:txBody>
          <a:bodyPr>
            <a:normAutofit lnSpcReduction="10000"/>
          </a:bodyPr>
          <a:lstStyle/>
          <a:p>
            <a:r>
              <a:rPr lang="en-US" dirty="0"/>
              <a:t>Also requires the Departments of Labor, Health and Human Services, and the Department of Treasury (the Departments) to </a:t>
            </a:r>
            <a:r>
              <a:rPr lang="en-US" b="1" dirty="0"/>
              <a:t>request review </a:t>
            </a:r>
            <a:r>
              <a:rPr lang="en-US" dirty="0"/>
              <a:t>of at least 20 of these analyses and to report to Congress on their conclusions.</a:t>
            </a:r>
          </a:p>
          <a:p>
            <a:r>
              <a:rPr lang="en-US" dirty="0"/>
              <a:t>First report issued was on January 25, 2022: </a:t>
            </a:r>
            <a:r>
              <a:rPr lang="en-US" dirty="0">
                <a:hlinkClick r:id="rId3"/>
              </a:rPr>
              <a:t>https://www.dol.gov/sites/dolgov/files/EBSA/laws-and-regulations/laws/mental-health-parity/report-to-congress-2022-realizing-parity-reducing-stigma-and-raising-awareness.pdf</a:t>
            </a:r>
            <a:r>
              <a:rPr lang="en-US" dirty="0"/>
              <a:t>  </a:t>
            </a:r>
          </a:p>
          <a:p>
            <a:r>
              <a:rPr lang="en-US" dirty="0"/>
              <a:t>Common issues: </a:t>
            </a:r>
          </a:p>
          <a:p>
            <a:pPr lvl="1"/>
            <a:r>
              <a:rPr lang="en-US" sz="1800" dirty="0"/>
              <a:t>Many plans and issuers were unprepared to respond to the Departments’ requests and had not started preparing their comparative analyses by the deadline. </a:t>
            </a:r>
          </a:p>
          <a:p>
            <a:pPr lvl="1"/>
            <a:r>
              <a:rPr lang="en-US" sz="1800" dirty="0"/>
              <a:t>Many plans submitted comparative analyses that lacked sufficient detail to determine compliance. </a:t>
            </a:r>
          </a:p>
          <a:p>
            <a:pPr lvl="1"/>
            <a:r>
              <a:rPr lang="en-US" sz="1800" dirty="0"/>
              <a:t>Other plans produced analyses that did not address the specific NQTL flagged in the request, were outdated, or were prepared by a service provider to address an entirely different line of business or insurance product.</a:t>
            </a:r>
          </a:p>
          <a:p>
            <a:pPr lvl="1"/>
            <a:endParaRPr lang="en-US" dirty="0"/>
          </a:p>
          <a:p>
            <a:endParaRPr lang="en-US" dirty="0"/>
          </a:p>
        </p:txBody>
      </p:sp>
    </p:spTree>
    <p:extLst>
      <p:ext uri="{BB962C8B-B14F-4D97-AF65-F5344CB8AC3E}">
        <p14:creationId xmlns:p14="http://schemas.microsoft.com/office/powerpoint/2010/main" val="35846854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71" y="570256"/>
            <a:ext cx="9877879" cy="1287574"/>
          </a:xfrm>
        </p:spPr>
        <p:txBody>
          <a:bodyPr/>
          <a:lstStyle/>
          <a:p>
            <a:r>
              <a:rPr lang="en-US" dirty="0"/>
              <a:t>Increased Enforcement under the Consolidated Appropriations Act   </a:t>
            </a:r>
          </a:p>
        </p:txBody>
      </p:sp>
      <p:sp>
        <p:nvSpPr>
          <p:cNvPr id="3" name="Content Placeholder 2"/>
          <p:cNvSpPr>
            <a:spLocks noGrp="1"/>
          </p:cNvSpPr>
          <p:nvPr>
            <p:ph idx="1"/>
          </p:nvPr>
        </p:nvSpPr>
        <p:spPr>
          <a:xfrm>
            <a:off x="685799" y="2621281"/>
            <a:ext cx="10953751" cy="4082588"/>
          </a:xfrm>
        </p:spPr>
        <p:txBody>
          <a:bodyPr vert="horz" lIns="91440" tIns="45720" rIns="91440" bIns="45720" rtlCol="0" anchor="t">
            <a:normAutofit/>
          </a:bodyPr>
          <a:lstStyle/>
          <a:p>
            <a:r>
              <a:rPr lang="en-US" sz="2400" b="1" u="sng" dirty="0"/>
              <a:t>What happens if initial finding of noncompliance occurs-         </a:t>
            </a:r>
          </a:p>
          <a:p>
            <a:pPr lvl="1"/>
            <a:r>
              <a:rPr lang="en-US" sz="2200" dirty="0"/>
              <a:t>The plan or issuer takes corrective actions and provides the Departments additional comparative analyses </a:t>
            </a:r>
            <a:r>
              <a:rPr lang="en-US" sz="2200" b="1" dirty="0"/>
              <a:t>within 45 days </a:t>
            </a:r>
            <a:r>
              <a:rPr lang="en-US" sz="2200" dirty="0"/>
              <a:t>of notice of noncompliance.</a:t>
            </a:r>
            <a:endParaRPr lang="en-US" sz="2400" dirty="0"/>
          </a:p>
          <a:p>
            <a:r>
              <a:rPr lang="en-US" sz="2400" b="1" u="sng" dirty="0"/>
              <a:t>What happens if a final determination of noncompliance occurs-      </a:t>
            </a:r>
          </a:p>
          <a:p>
            <a:pPr lvl="1"/>
            <a:r>
              <a:rPr lang="en-US" sz="2200" dirty="0"/>
              <a:t>The plan or issuer notifies all covered individuals </a:t>
            </a:r>
            <a:r>
              <a:rPr lang="en-US" sz="2200" b="1" dirty="0"/>
              <a:t>within 7 days </a:t>
            </a:r>
            <a:r>
              <a:rPr lang="en-US" sz="2200" dirty="0"/>
              <a:t>of notice of noncompliance.</a:t>
            </a:r>
          </a:p>
          <a:p>
            <a:pPr lvl="1"/>
            <a:r>
              <a:rPr lang="en-US" sz="2200" dirty="0"/>
              <a:t>The Departments </a:t>
            </a:r>
            <a:r>
              <a:rPr lang="en-US" sz="2200" b="1" dirty="0"/>
              <a:t>share findings </a:t>
            </a:r>
            <a:r>
              <a:rPr lang="en-US" sz="2200" dirty="0"/>
              <a:t>with the State and </a:t>
            </a:r>
            <a:r>
              <a:rPr lang="en-US" sz="2200" b="1" dirty="0"/>
              <a:t>notify Congress </a:t>
            </a:r>
            <a:r>
              <a:rPr lang="en-US" sz="2200" dirty="0"/>
              <a:t>in a publicly-available annual report. </a:t>
            </a:r>
            <a:endParaRPr lang="en-US" sz="2200" b="1" dirty="0"/>
          </a:p>
          <a:p>
            <a:endParaRPr lang="en-US" dirty="0">
              <a:solidFill>
                <a:schemeClr val="tx1"/>
              </a:solidFill>
            </a:endParaRPr>
          </a:p>
          <a:p>
            <a:endParaRPr lang="en-US" dirty="0"/>
          </a:p>
        </p:txBody>
      </p:sp>
    </p:spTree>
    <p:extLst>
      <p:ext uri="{BB962C8B-B14F-4D97-AF65-F5344CB8AC3E}">
        <p14:creationId xmlns:p14="http://schemas.microsoft.com/office/powerpoint/2010/main" val="41120631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595086"/>
            <a:ext cx="9700986" cy="1271814"/>
          </a:xfrm>
        </p:spPr>
        <p:txBody>
          <a:bodyPr/>
          <a:lstStyle/>
          <a:p>
            <a:r>
              <a:rPr lang="en-US" dirty="0"/>
              <a:t>Guidance on the Appropriations Act – Mental Health Parity Requirements</a:t>
            </a:r>
          </a:p>
        </p:txBody>
      </p:sp>
      <p:sp>
        <p:nvSpPr>
          <p:cNvPr id="3" name="Content Placeholder 2"/>
          <p:cNvSpPr>
            <a:spLocks noGrp="1"/>
          </p:cNvSpPr>
          <p:nvPr>
            <p:ph idx="1"/>
          </p:nvPr>
        </p:nvSpPr>
        <p:spPr>
          <a:xfrm>
            <a:off x="290146" y="2327031"/>
            <a:ext cx="11218985" cy="4381500"/>
          </a:xfrm>
        </p:spPr>
        <p:txBody>
          <a:bodyPr>
            <a:normAutofit lnSpcReduction="10000"/>
          </a:bodyPr>
          <a:lstStyle/>
          <a:p>
            <a:r>
              <a:rPr lang="en-US" sz="2400" dirty="0"/>
              <a:t>Frequently Asked Questions (</a:t>
            </a:r>
            <a:r>
              <a:rPr lang="en-US" sz="2400" b="1" dirty="0">
                <a:solidFill>
                  <a:schemeClr val="accent1"/>
                </a:solidFill>
              </a:rPr>
              <a:t>FAQs Part 45</a:t>
            </a:r>
            <a:r>
              <a:rPr lang="en-US" sz="2400" dirty="0"/>
              <a:t>)</a:t>
            </a:r>
          </a:p>
          <a:p>
            <a:pPr lvl="1"/>
            <a:r>
              <a:rPr lang="en-US" sz="2200" dirty="0"/>
              <a:t>Explains plans’ and issuers’ </a:t>
            </a:r>
            <a:r>
              <a:rPr lang="en-US" sz="2200" b="1" dirty="0"/>
              <a:t>responsibilities</a:t>
            </a:r>
            <a:r>
              <a:rPr lang="en-US" sz="2200" dirty="0"/>
              <a:t> under the Consolidated Appropriations Act and intended </a:t>
            </a:r>
            <a:r>
              <a:rPr lang="en-US" sz="2200" b="1" dirty="0"/>
              <a:t>enforcement</a:t>
            </a:r>
          </a:p>
          <a:p>
            <a:pPr marL="0" indent="0">
              <a:buNone/>
            </a:pPr>
            <a:endParaRPr lang="en-US" sz="600" dirty="0"/>
          </a:p>
          <a:p>
            <a:r>
              <a:rPr lang="en-US" sz="2400" dirty="0"/>
              <a:t>Special focus on the following NQTLs:</a:t>
            </a:r>
          </a:p>
          <a:p>
            <a:pPr lvl="1"/>
            <a:r>
              <a:rPr lang="en-US" sz="2200" b="1" dirty="0"/>
              <a:t>Prior authorization </a:t>
            </a:r>
            <a:r>
              <a:rPr lang="en-US" sz="2200" dirty="0"/>
              <a:t>requirements</a:t>
            </a:r>
          </a:p>
          <a:p>
            <a:pPr lvl="1"/>
            <a:r>
              <a:rPr lang="en-US" sz="2200" b="1" dirty="0"/>
              <a:t>Concurrent review </a:t>
            </a:r>
            <a:r>
              <a:rPr lang="en-US" sz="2200" dirty="0"/>
              <a:t>requirements</a:t>
            </a:r>
          </a:p>
          <a:p>
            <a:pPr lvl="1"/>
            <a:r>
              <a:rPr lang="en-US" sz="2200" dirty="0"/>
              <a:t>Standards for provider admission to </a:t>
            </a:r>
            <a:r>
              <a:rPr lang="en-US" sz="2200" b="1" dirty="0"/>
              <a:t>participate in a network </a:t>
            </a:r>
            <a:r>
              <a:rPr lang="en-US" sz="2200" dirty="0"/>
              <a:t>(including reimbursement rates)</a:t>
            </a:r>
          </a:p>
          <a:p>
            <a:pPr lvl="1"/>
            <a:r>
              <a:rPr lang="en-US" sz="2200" dirty="0"/>
              <a:t>Out-of-network </a:t>
            </a:r>
            <a:r>
              <a:rPr lang="en-US" sz="2200" b="1" dirty="0"/>
              <a:t>reimbursement rates</a:t>
            </a:r>
          </a:p>
          <a:p>
            <a:pPr lvl="1"/>
            <a:r>
              <a:rPr lang="en-US" sz="2200" dirty="0"/>
              <a:t>Other NQTLs identified in written provisions or plan/issuer practices</a:t>
            </a:r>
          </a:p>
          <a:p>
            <a:pPr lvl="1"/>
            <a:endParaRPr lang="en-US" sz="2200" b="1" dirty="0"/>
          </a:p>
        </p:txBody>
      </p:sp>
    </p:spTree>
    <p:extLst>
      <p:ext uri="{BB962C8B-B14F-4D97-AF65-F5344CB8AC3E}">
        <p14:creationId xmlns:p14="http://schemas.microsoft.com/office/powerpoint/2010/main" val="13325843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6" y="484909"/>
            <a:ext cx="9809678" cy="1416461"/>
          </a:xfrm>
        </p:spPr>
        <p:txBody>
          <a:bodyPr/>
          <a:lstStyle/>
          <a:p>
            <a:r>
              <a:rPr lang="en-US" dirty="0"/>
              <a:t>Guidance on the Appropriations Act –Mental Health Parity Requirements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18428747"/>
              </p:ext>
            </p:extLst>
          </p:nvPr>
        </p:nvGraphicFramePr>
        <p:xfrm>
          <a:off x="568036" y="2640443"/>
          <a:ext cx="10949514" cy="3715033"/>
        </p:xfrm>
        <a:graphic>
          <a:graphicData uri="http://schemas.openxmlformats.org/drawingml/2006/table">
            <a:tbl>
              <a:tblPr firstRow="1" bandRow="1">
                <a:tableStyleId>{5C22544A-7EE6-4342-B048-85BDC9FD1C3A}</a:tableStyleId>
              </a:tblPr>
              <a:tblGrid>
                <a:gridCol w="5474757">
                  <a:extLst>
                    <a:ext uri="{9D8B030D-6E8A-4147-A177-3AD203B41FA5}">
                      <a16:colId xmlns:a16="http://schemas.microsoft.com/office/drawing/2014/main" val="4007135880"/>
                    </a:ext>
                  </a:extLst>
                </a:gridCol>
                <a:gridCol w="5474757">
                  <a:extLst>
                    <a:ext uri="{9D8B030D-6E8A-4147-A177-3AD203B41FA5}">
                      <a16:colId xmlns:a16="http://schemas.microsoft.com/office/drawing/2014/main" val="1824266066"/>
                    </a:ext>
                  </a:extLst>
                </a:gridCol>
              </a:tblGrid>
              <a:tr h="498633">
                <a:tc>
                  <a:txBody>
                    <a:bodyPr/>
                    <a:lstStyle/>
                    <a:p>
                      <a:pPr algn="ctr"/>
                      <a:r>
                        <a:rPr lang="en-US" sz="2400" baseline="0" dirty="0">
                          <a:solidFill>
                            <a:schemeClr val="bg1"/>
                          </a:solidFill>
                        </a:rPr>
                        <a:t>Comparative Analysis -              NQTL Element </a:t>
                      </a:r>
                      <a:endParaRPr lang="en-US" sz="2400" dirty="0">
                        <a:solidFill>
                          <a:schemeClr val="bg1"/>
                        </a:solidFill>
                      </a:endParaRPr>
                    </a:p>
                  </a:txBody>
                  <a:tcPr anchor="ctr"/>
                </a:tc>
                <a:tc>
                  <a:txBody>
                    <a:bodyPr/>
                    <a:lstStyle/>
                    <a:p>
                      <a:pPr algn="ctr"/>
                      <a:r>
                        <a:rPr lang="en-US" sz="2400" dirty="0">
                          <a:solidFill>
                            <a:schemeClr val="bg1"/>
                          </a:solidFill>
                        </a:rPr>
                        <a:t>Example</a:t>
                      </a:r>
                      <a:r>
                        <a:rPr lang="en-US" sz="2400" baseline="0" dirty="0">
                          <a:solidFill>
                            <a:schemeClr val="bg1"/>
                          </a:solidFill>
                        </a:rPr>
                        <a:t> of Insufficient NQTL Comparative Analysis</a:t>
                      </a:r>
                      <a:endParaRPr lang="en-US" sz="2400" dirty="0">
                        <a:solidFill>
                          <a:schemeClr val="bg1"/>
                        </a:solidFill>
                      </a:endParaRPr>
                    </a:p>
                  </a:txBody>
                  <a:tcPr anchor="ctr"/>
                </a:tc>
                <a:extLst>
                  <a:ext uri="{0D108BD9-81ED-4DB2-BD59-A6C34878D82A}">
                    <a16:rowId xmlns:a16="http://schemas.microsoft.com/office/drawing/2014/main" val="2810172192"/>
                  </a:ext>
                </a:extLst>
              </a:tr>
              <a:tr h="28920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b="1" dirty="0">
                          <a:solidFill>
                            <a:schemeClr val="tx1">
                              <a:lumMod val="75000"/>
                              <a:lumOff val="25000"/>
                            </a:schemeClr>
                          </a:solidFill>
                        </a:rPr>
                        <a:t>This identifies factors</a:t>
                      </a:r>
                      <a:r>
                        <a:rPr lang="en-US" sz="2200" dirty="0">
                          <a:solidFill>
                            <a:schemeClr val="tx1">
                              <a:lumMod val="75000"/>
                              <a:lumOff val="25000"/>
                            </a:schemeClr>
                          </a:solidFill>
                        </a:rPr>
                        <a:t>, evidentiary standards or sources, or strategies or processes considered in the design or application of the NQTL, and in </a:t>
                      </a:r>
                      <a:r>
                        <a:rPr lang="en-US" sz="2200" b="1" dirty="0">
                          <a:solidFill>
                            <a:schemeClr val="tx1">
                              <a:lumMod val="75000"/>
                              <a:lumOff val="25000"/>
                            </a:schemeClr>
                          </a:solidFill>
                        </a:rPr>
                        <a:t>determining which MH/SUD benefits </a:t>
                      </a:r>
                      <a:r>
                        <a:rPr lang="en-US" sz="2200" dirty="0">
                          <a:solidFill>
                            <a:schemeClr val="tx1">
                              <a:lumMod val="75000"/>
                              <a:lumOff val="25000"/>
                            </a:schemeClr>
                          </a:solidFill>
                        </a:rPr>
                        <a:t>and medical/surgical</a:t>
                      </a:r>
                      <a:r>
                        <a:rPr lang="en-US" sz="2200" baseline="0" dirty="0">
                          <a:solidFill>
                            <a:schemeClr val="tx1">
                              <a:lumMod val="75000"/>
                              <a:lumOff val="25000"/>
                            </a:schemeClr>
                          </a:solidFill>
                        </a:rPr>
                        <a:t> </a:t>
                      </a:r>
                      <a:r>
                        <a:rPr lang="en-US" sz="2200" dirty="0">
                          <a:solidFill>
                            <a:schemeClr val="tx1">
                              <a:lumMod val="75000"/>
                              <a:lumOff val="25000"/>
                            </a:schemeClr>
                          </a:solidFill>
                        </a:rPr>
                        <a:t>benefits are subject to the NQTL.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chemeClr val="tx1">
                              <a:lumMod val="75000"/>
                              <a:lumOff val="25000"/>
                            </a:schemeClr>
                          </a:solidFill>
                        </a:rPr>
                        <a:t>This includes production of large volume of documents </a:t>
                      </a:r>
                      <a:r>
                        <a:rPr lang="en-US" sz="2200" b="1" dirty="0">
                          <a:solidFill>
                            <a:schemeClr val="accent1"/>
                          </a:solidFill>
                        </a:rPr>
                        <a:t>without a clear explanation </a:t>
                      </a:r>
                      <a:r>
                        <a:rPr lang="en-US" sz="2200" dirty="0">
                          <a:solidFill>
                            <a:schemeClr val="tx1">
                              <a:lumMod val="75000"/>
                              <a:lumOff val="25000"/>
                            </a:schemeClr>
                          </a:solidFill>
                        </a:rPr>
                        <a:t>of their relevance to the comparative analysis.</a:t>
                      </a:r>
                    </a:p>
                    <a:p>
                      <a:endParaRPr lang="en-US" sz="2200" dirty="0">
                        <a:solidFill>
                          <a:schemeClr val="tx1">
                            <a:lumMod val="75000"/>
                            <a:lumOff val="25000"/>
                          </a:schemeClr>
                        </a:solidFill>
                      </a:endParaRPr>
                    </a:p>
                  </a:txBody>
                  <a:tcPr/>
                </a:tc>
                <a:extLst>
                  <a:ext uri="{0D108BD9-81ED-4DB2-BD59-A6C34878D82A}">
                    <a16:rowId xmlns:a16="http://schemas.microsoft.com/office/drawing/2014/main" val="627305655"/>
                  </a:ext>
                </a:extLst>
              </a:tr>
            </a:tbl>
          </a:graphicData>
        </a:graphic>
      </p:graphicFrame>
    </p:spTree>
    <p:extLst>
      <p:ext uri="{BB962C8B-B14F-4D97-AF65-F5344CB8AC3E}">
        <p14:creationId xmlns:p14="http://schemas.microsoft.com/office/powerpoint/2010/main" val="25495544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6" y="484909"/>
            <a:ext cx="9809678" cy="1416461"/>
          </a:xfrm>
        </p:spPr>
        <p:txBody>
          <a:bodyPr/>
          <a:lstStyle/>
          <a:p>
            <a:r>
              <a:rPr lang="en-US" dirty="0"/>
              <a:t>Guidance on the Appropriations Act –Mental Health Parity Requirements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1565242"/>
              </p:ext>
            </p:extLst>
          </p:nvPr>
        </p:nvGraphicFramePr>
        <p:xfrm>
          <a:off x="568036" y="2550091"/>
          <a:ext cx="11007880" cy="2968004"/>
        </p:xfrm>
        <a:graphic>
          <a:graphicData uri="http://schemas.openxmlformats.org/drawingml/2006/table">
            <a:tbl>
              <a:tblPr firstRow="1" bandRow="1">
                <a:tableStyleId>{5C22544A-7EE6-4342-B048-85BDC9FD1C3A}</a:tableStyleId>
              </a:tblPr>
              <a:tblGrid>
                <a:gridCol w="5503940">
                  <a:extLst>
                    <a:ext uri="{9D8B030D-6E8A-4147-A177-3AD203B41FA5}">
                      <a16:colId xmlns:a16="http://schemas.microsoft.com/office/drawing/2014/main" val="4007135880"/>
                    </a:ext>
                  </a:extLst>
                </a:gridCol>
                <a:gridCol w="5503940">
                  <a:extLst>
                    <a:ext uri="{9D8B030D-6E8A-4147-A177-3AD203B41FA5}">
                      <a16:colId xmlns:a16="http://schemas.microsoft.com/office/drawing/2014/main" val="1824266066"/>
                    </a:ext>
                  </a:extLst>
                </a:gridCol>
              </a:tblGrid>
              <a:tr h="635622">
                <a:tc>
                  <a:txBody>
                    <a:bodyPr/>
                    <a:lstStyle/>
                    <a:p>
                      <a:pPr algn="ctr"/>
                      <a:r>
                        <a:rPr lang="en-US" sz="2400" baseline="0" dirty="0">
                          <a:solidFill>
                            <a:schemeClr val="bg1"/>
                          </a:solidFill>
                        </a:rPr>
                        <a:t>Comparative Analysis -              NQTL Element</a:t>
                      </a:r>
                      <a:endParaRPr lang="en-US" sz="2400" dirty="0">
                        <a:solidFill>
                          <a:schemeClr val="bg1"/>
                        </a:solidFill>
                      </a:endParaRPr>
                    </a:p>
                  </a:txBody>
                  <a:tcPr anchor="ctr"/>
                </a:tc>
                <a:tc>
                  <a:txBody>
                    <a:bodyPr/>
                    <a:lstStyle/>
                    <a:p>
                      <a:pPr algn="ctr"/>
                      <a:r>
                        <a:rPr lang="en-US" sz="2400" dirty="0">
                          <a:solidFill>
                            <a:schemeClr val="bg1"/>
                          </a:solidFill>
                        </a:rPr>
                        <a:t>Example</a:t>
                      </a:r>
                      <a:r>
                        <a:rPr lang="en-US" sz="2400" baseline="0" dirty="0">
                          <a:solidFill>
                            <a:schemeClr val="bg1"/>
                          </a:solidFill>
                        </a:rPr>
                        <a:t> of Insufficient NQTL Comparative Analysis</a:t>
                      </a:r>
                      <a:endParaRPr lang="en-US" sz="2400" dirty="0">
                        <a:solidFill>
                          <a:schemeClr val="bg1"/>
                        </a:solidFill>
                      </a:endParaRPr>
                    </a:p>
                  </a:txBody>
                  <a:tcPr anchor="ctr"/>
                </a:tc>
                <a:extLst>
                  <a:ext uri="{0D108BD9-81ED-4DB2-BD59-A6C34878D82A}">
                    <a16:rowId xmlns:a16="http://schemas.microsoft.com/office/drawing/2014/main" val="2810172192"/>
                  </a:ext>
                </a:extLst>
              </a:tr>
              <a:tr h="2145044">
                <a:tc>
                  <a:txBody>
                    <a:bodyPr/>
                    <a:lstStyle/>
                    <a:p>
                      <a:r>
                        <a:rPr lang="en-US" sz="2200" dirty="0">
                          <a:solidFill>
                            <a:schemeClr val="tx1">
                              <a:lumMod val="75000"/>
                              <a:lumOff val="25000"/>
                            </a:schemeClr>
                          </a:solidFill>
                        </a:rPr>
                        <a:t>Analyses should explain if</a:t>
                      </a:r>
                      <a:r>
                        <a:rPr lang="en-US" sz="2200" baseline="0" dirty="0">
                          <a:solidFill>
                            <a:schemeClr val="tx1">
                              <a:lumMod val="75000"/>
                              <a:lumOff val="25000"/>
                            </a:schemeClr>
                          </a:solidFill>
                        </a:rPr>
                        <a:t> </a:t>
                      </a:r>
                      <a:r>
                        <a:rPr lang="en-US" sz="2200" dirty="0">
                          <a:solidFill>
                            <a:schemeClr val="tx1">
                              <a:lumMod val="75000"/>
                              <a:lumOff val="25000"/>
                            </a:schemeClr>
                          </a:solidFill>
                        </a:rPr>
                        <a:t>there are </a:t>
                      </a:r>
                      <a:r>
                        <a:rPr lang="en-US" sz="2200" b="1" dirty="0">
                          <a:solidFill>
                            <a:schemeClr val="tx1">
                              <a:lumMod val="75000"/>
                              <a:lumOff val="25000"/>
                            </a:schemeClr>
                          </a:solidFill>
                        </a:rPr>
                        <a:t>any variation </a:t>
                      </a:r>
                      <a:r>
                        <a:rPr lang="en-US" sz="2200" dirty="0">
                          <a:solidFill>
                            <a:schemeClr val="tx1">
                              <a:lumMod val="75000"/>
                              <a:lumOff val="25000"/>
                            </a:schemeClr>
                          </a:solidFill>
                        </a:rPr>
                        <a:t>in the application of a guideline or standard used by the plan or issuer between MH/SUD and medical/surgical benefits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chemeClr val="tx1">
                              <a:lumMod val="75000"/>
                              <a:lumOff val="25000"/>
                            </a:schemeClr>
                          </a:solidFill>
                        </a:rPr>
                        <a:t>Identification of processes, strategies, sources, and factors </a:t>
                      </a:r>
                      <a:r>
                        <a:rPr lang="en-US" sz="2200" b="1" dirty="0">
                          <a:solidFill>
                            <a:schemeClr val="accent1"/>
                          </a:solidFill>
                        </a:rPr>
                        <a:t>without clear and detailed analysis</a:t>
                      </a:r>
                      <a:r>
                        <a:rPr lang="en-US" sz="2200" dirty="0">
                          <a:solidFill>
                            <a:schemeClr val="tx1">
                              <a:lumMod val="75000"/>
                              <a:lumOff val="25000"/>
                            </a:schemeClr>
                          </a:solidFill>
                        </a:rPr>
                        <a:t> or explanation of how they were defined and applied</a:t>
                      </a:r>
                    </a:p>
                    <a:p>
                      <a:endParaRPr lang="en-US" sz="2200" dirty="0">
                        <a:solidFill>
                          <a:schemeClr val="tx1">
                            <a:lumMod val="75000"/>
                            <a:lumOff val="25000"/>
                          </a:schemeClr>
                        </a:solidFill>
                      </a:endParaRPr>
                    </a:p>
                  </a:txBody>
                  <a:tcPr/>
                </a:tc>
                <a:extLst>
                  <a:ext uri="{0D108BD9-81ED-4DB2-BD59-A6C34878D82A}">
                    <a16:rowId xmlns:a16="http://schemas.microsoft.com/office/drawing/2014/main" val="3879798151"/>
                  </a:ext>
                </a:extLst>
              </a:tr>
            </a:tbl>
          </a:graphicData>
        </a:graphic>
      </p:graphicFrame>
    </p:spTree>
    <p:extLst>
      <p:ext uri="{BB962C8B-B14F-4D97-AF65-F5344CB8AC3E}">
        <p14:creationId xmlns:p14="http://schemas.microsoft.com/office/powerpoint/2010/main" val="3436167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36" y="484909"/>
            <a:ext cx="9809678" cy="1416461"/>
          </a:xfrm>
        </p:spPr>
        <p:txBody>
          <a:bodyPr/>
          <a:lstStyle/>
          <a:p>
            <a:r>
              <a:rPr lang="en-US" dirty="0"/>
              <a:t>Guidance on the Appropriations Act –Mental Health Parity Requirements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4347159"/>
              </p:ext>
            </p:extLst>
          </p:nvPr>
        </p:nvGraphicFramePr>
        <p:xfrm>
          <a:off x="568036" y="2602264"/>
          <a:ext cx="11007880" cy="3931920"/>
        </p:xfrm>
        <a:graphic>
          <a:graphicData uri="http://schemas.openxmlformats.org/drawingml/2006/table">
            <a:tbl>
              <a:tblPr firstRow="1" bandRow="1">
                <a:tableStyleId>{5C22544A-7EE6-4342-B048-85BDC9FD1C3A}</a:tableStyleId>
              </a:tblPr>
              <a:tblGrid>
                <a:gridCol w="5503940">
                  <a:extLst>
                    <a:ext uri="{9D8B030D-6E8A-4147-A177-3AD203B41FA5}">
                      <a16:colId xmlns:a16="http://schemas.microsoft.com/office/drawing/2014/main" val="4007135880"/>
                    </a:ext>
                  </a:extLst>
                </a:gridCol>
                <a:gridCol w="5503940">
                  <a:extLst>
                    <a:ext uri="{9D8B030D-6E8A-4147-A177-3AD203B41FA5}">
                      <a16:colId xmlns:a16="http://schemas.microsoft.com/office/drawing/2014/main" val="1824266066"/>
                    </a:ext>
                  </a:extLst>
                </a:gridCol>
              </a:tblGrid>
              <a:tr h="510587">
                <a:tc>
                  <a:txBody>
                    <a:bodyPr/>
                    <a:lstStyle/>
                    <a:p>
                      <a:pPr algn="ctr"/>
                      <a:r>
                        <a:rPr lang="en-US" sz="2400" baseline="0" dirty="0">
                          <a:solidFill>
                            <a:schemeClr val="bg1"/>
                          </a:solidFill>
                        </a:rPr>
                        <a:t>Comparative Analysis -              NQTL Element</a:t>
                      </a:r>
                      <a:endParaRPr lang="en-US" sz="2400" dirty="0">
                        <a:solidFill>
                          <a:schemeClr val="bg1"/>
                        </a:solidFill>
                      </a:endParaRPr>
                    </a:p>
                  </a:txBody>
                  <a:tcPr anchor="ctr"/>
                </a:tc>
                <a:tc>
                  <a:txBody>
                    <a:bodyPr/>
                    <a:lstStyle/>
                    <a:p>
                      <a:pPr algn="ctr"/>
                      <a:r>
                        <a:rPr lang="en-US" sz="2400" dirty="0">
                          <a:solidFill>
                            <a:schemeClr val="bg1"/>
                          </a:solidFill>
                        </a:rPr>
                        <a:t>Example</a:t>
                      </a:r>
                      <a:r>
                        <a:rPr lang="en-US" sz="2400" baseline="0" dirty="0">
                          <a:solidFill>
                            <a:schemeClr val="bg1"/>
                          </a:solidFill>
                        </a:rPr>
                        <a:t> of Insufficient NQTL Comparative Analysis</a:t>
                      </a:r>
                      <a:endParaRPr lang="en-US" sz="2400" dirty="0">
                        <a:solidFill>
                          <a:schemeClr val="bg1"/>
                        </a:solidFill>
                      </a:endParaRPr>
                    </a:p>
                  </a:txBody>
                  <a:tcPr anchor="ctr"/>
                </a:tc>
                <a:extLst>
                  <a:ext uri="{0D108BD9-81ED-4DB2-BD59-A6C34878D82A}">
                    <a16:rowId xmlns:a16="http://schemas.microsoft.com/office/drawing/2014/main" val="2810172192"/>
                  </a:ext>
                </a:extLst>
              </a:tr>
              <a:tr h="12356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a:solidFill>
                            <a:schemeClr val="tx1">
                              <a:lumMod val="75000"/>
                              <a:lumOff val="25000"/>
                            </a:schemeClr>
                          </a:solidFill>
                        </a:rPr>
                        <a:t>Includes discussion of the findings/conclusions as to the </a:t>
                      </a:r>
                      <a:r>
                        <a:rPr lang="en-US" sz="2200" b="1" dirty="0">
                          <a:solidFill>
                            <a:schemeClr val="tx1">
                              <a:lumMod val="75000"/>
                              <a:lumOff val="25000"/>
                            </a:schemeClr>
                          </a:solidFill>
                        </a:rPr>
                        <a:t>comparability</a:t>
                      </a:r>
                      <a:r>
                        <a:rPr lang="en-US" sz="2200" dirty="0">
                          <a:solidFill>
                            <a:schemeClr val="tx1">
                              <a:lumMod val="75000"/>
                              <a:lumOff val="25000"/>
                            </a:schemeClr>
                          </a:solidFill>
                        </a:rPr>
                        <a:t> of the processes, strategies, evidentiary standards, factors, and sources within each affected classification, and their relative stringency, </a:t>
                      </a:r>
                      <a:r>
                        <a:rPr lang="en-US" sz="2200" b="1" dirty="0">
                          <a:solidFill>
                            <a:schemeClr val="tx1">
                              <a:lumMod val="75000"/>
                              <a:lumOff val="25000"/>
                            </a:schemeClr>
                          </a:solidFill>
                        </a:rPr>
                        <a:t>both as written </a:t>
                      </a:r>
                      <a:r>
                        <a:rPr lang="en-US" sz="2200" b="1" u="sng" dirty="0">
                          <a:solidFill>
                            <a:schemeClr val="tx1">
                              <a:lumMod val="75000"/>
                              <a:lumOff val="25000"/>
                            </a:schemeClr>
                          </a:solidFill>
                        </a:rPr>
                        <a:t>and</a:t>
                      </a:r>
                      <a:r>
                        <a:rPr lang="en-US" sz="2200" b="1" dirty="0">
                          <a:solidFill>
                            <a:schemeClr val="tx1">
                              <a:lumMod val="75000"/>
                              <a:lumOff val="25000"/>
                            </a:schemeClr>
                          </a:solidFill>
                        </a:rPr>
                        <a:t> as applied.</a:t>
                      </a:r>
                    </a:p>
                    <a:p>
                      <a:endParaRPr lang="en-US" sz="2200" dirty="0">
                        <a:solidFill>
                          <a:schemeClr val="tx1">
                            <a:lumMod val="75000"/>
                            <a:lumOff val="25000"/>
                          </a:schemeClr>
                        </a:solidFill>
                      </a:endParaRPr>
                    </a:p>
                  </a:txBody>
                  <a:tcPr/>
                </a:tc>
                <a:tc>
                  <a:txBody>
                    <a:bodyPr/>
                    <a:lstStyle/>
                    <a:p>
                      <a:r>
                        <a:rPr lang="en-US" sz="2200" dirty="0">
                          <a:solidFill>
                            <a:schemeClr val="tx1">
                              <a:lumMod val="75000"/>
                              <a:lumOff val="25000"/>
                            </a:schemeClr>
                          </a:solidFill>
                        </a:rPr>
                        <a:t>Reference to factors and evidentiary standards that were defined or applied in a </a:t>
                      </a:r>
                      <a:r>
                        <a:rPr lang="en-US" sz="2200" b="1" dirty="0">
                          <a:solidFill>
                            <a:schemeClr val="tx1">
                              <a:lumMod val="75000"/>
                              <a:lumOff val="25000"/>
                            </a:schemeClr>
                          </a:solidFill>
                        </a:rPr>
                        <a:t>quantitative</a:t>
                      </a:r>
                      <a:r>
                        <a:rPr lang="en-US" sz="2200" dirty="0">
                          <a:solidFill>
                            <a:schemeClr val="tx1">
                              <a:lumMod val="75000"/>
                              <a:lumOff val="25000"/>
                            </a:schemeClr>
                          </a:solidFill>
                        </a:rPr>
                        <a:t> manner, </a:t>
                      </a:r>
                      <a:r>
                        <a:rPr lang="en-US" sz="2200" b="1" dirty="0">
                          <a:solidFill>
                            <a:schemeClr val="accent1"/>
                          </a:solidFill>
                        </a:rPr>
                        <a:t>without the precise definitions</a:t>
                      </a:r>
                      <a:r>
                        <a:rPr lang="en-US" sz="2200" dirty="0">
                          <a:solidFill>
                            <a:schemeClr val="tx1">
                              <a:lumMod val="75000"/>
                              <a:lumOff val="25000"/>
                            </a:schemeClr>
                          </a:solidFill>
                        </a:rPr>
                        <a:t>, data, and information necessary to assess their development or application</a:t>
                      </a:r>
                    </a:p>
                  </a:txBody>
                  <a:tcPr/>
                </a:tc>
                <a:extLst>
                  <a:ext uri="{0D108BD9-81ED-4DB2-BD59-A6C34878D82A}">
                    <a16:rowId xmlns:a16="http://schemas.microsoft.com/office/drawing/2014/main" val="3473991851"/>
                  </a:ext>
                </a:extLst>
              </a:tr>
            </a:tbl>
          </a:graphicData>
        </a:graphic>
      </p:graphicFrame>
    </p:spTree>
    <p:extLst>
      <p:ext uri="{BB962C8B-B14F-4D97-AF65-F5344CB8AC3E}">
        <p14:creationId xmlns:p14="http://schemas.microsoft.com/office/powerpoint/2010/main" val="6597235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86" y="566057"/>
            <a:ext cx="9768114" cy="1306286"/>
          </a:xfrm>
        </p:spPr>
        <p:txBody>
          <a:bodyPr/>
          <a:lstStyle/>
          <a:p>
            <a:r>
              <a:rPr lang="en-US" dirty="0"/>
              <a:t>Guidance on the Appropriations Act –Mental Health Parity Requirements </a:t>
            </a:r>
          </a:p>
        </p:txBody>
      </p:sp>
      <p:sp>
        <p:nvSpPr>
          <p:cNvPr id="3" name="Content Placeholder 2"/>
          <p:cNvSpPr>
            <a:spLocks noGrp="1"/>
          </p:cNvSpPr>
          <p:nvPr>
            <p:ph idx="1"/>
          </p:nvPr>
        </p:nvSpPr>
        <p:spPr>
          <a:xfrm>
            <a:off x="595086" y="2590800"/>
            <a:ext cx="10906034" cy="4267200"/>
          </a:xfrm>
        </p:spPr>
        <p:txBody>
          <a:bodyPr>
            <a:normAutofit fontScale="92500" lnSpcReduction="10000"/>
          </a:bodyPr>
          <a:lstStyle/>
          <a:p>
            <a:r>
              <a:rPr lang="en-US" sz="2600" dirty="0"/>
              <a:t>The plan or issuer should </a:t>
            </a:r>
            <a:r>
              <a:rPr lang="en-US" sz="2600" u="sng" dirty="0"/>
              <a:t>have available </a:t>
            </a:r>
            <a:r>
              <a:rPr lang="en-US" sz="2600" dirty="0"/>
              <a:t>documentation on:</a:t>
            </a:r>
          </a:p>
          <a:p>
            <a:pPr lvl="1">
              <a:buFont typeface="Wingdings" panose="05000000000000000000" pitchFamily="2" charset="2"/>
              <a:buChar char="Ø"/>
            </a:pPr>
            <a:r>
              <a:rPr lang="en-US" sz="2300" dirty="0"/>
              <a:t>NQTL </a:t>
            </a:r>
            <a:r>
              <a:rPr lang="en-US" sz="2300" b="1" dirty="0">
                <a:solidFill>
                  <a:schemeClr val="accent1"/>
                </a:solidFill>
              </a:rPr>
              <a:t>processes and application </a:t>
            </a:r>
            <a:r>
              <a:rPr lang="en-US" sz="2300" dirty="0"/>
              <a:t>to ensure it can demonstrate compliance with the law</a:t>
            </a:r>
          </a:p>
          <a:p>
            <a:pPr lvl="1">
              <a:buFont typeface="Wingdings" panose="05000000000000000000" pitchFamily="2" charset="2"/>
              <a:buChar char="Ø"/>
            </a:pPr>
            <a:r>
              <a:rPr lang="en-US" sz="2300" dirty="0"/>
              <a:t>Anything it has relied on to determine that the NQTLs apply </a:t>
            </a:r>
            <a:r>
              <a:rPr lang="en-US" sz="2300" b="1" dirty="0">
                <a:solidFill>
                  <a:schemeClr val="accent1"/>
                </a:solidFill>
              </a:rPr>
              <a:t>no more stringently </a:t>
            </a:r>
            <a:r>
              <a:rPr lang="en-US" sz="2300" dirty="0"/>
              <a:t>to MH/SUD benefits</a:t>
            </a:r>
          </a:p>
          <a:p>
            <a:pPr lvl="1">
              <a:buFont typeface="Wingdings" panose="05000000000000000000" pitchFamily="2" charset="2"/>
              <a:buChar char="Ø"/>
            </a:pPr>
            <a:r>
              <a:rPr lang="en-US" sz="2300" dirty="0"/>
              <a:t>Samples of </a:t>
            </a:r>
            <a:r>
              <a:rPr lang="en-US" sz="2300" b="1" dirty="0">
                <a:solidFill>
                  <a:schemeClr val="accent1"/>
                </a:solidFill>
              </a:rPr>
              <a:t>covered and denied </a:t>
            </a:r>
            <a:r>
              <a:rPr lang="en-US" sz="2300" dirty="0"/>
              <a:t>MH/SUD and medical/surgical benefit claims</a:t>
            </a:r>
          </a:p>
          <a:p>
            <a:pPr lvl="1">
              <a:buFont typeface="Wingdings" panose="05000000000000000000" pitchFamily="2" charset="2"/>
              <a:buChar char="Ø"/>
            </a:pPr>
            <a:r>
              <a:rPr lang="en-US" sz="2300" dirty="0"/>
              <a:t>Documents related to parity compliance with respect to </a:t>
            </a:r>
            <a:r>
              <a:rPr lang="en-US" sz="2300" b="1" dirty="0">
                <a:solidFill>
                  <a:schemeClr val="accent1"/>
                </a:solidFill>
              </a:rPr>
              <a:t>service providers</a:t>
            </a:r>
          </a:p>
          <a:p>
            <a:pPr lvl="1">
              <a:buFont typeface="Wingdings" panose="05000000000000000000" pitchFamily="2" charset="2"/>
              <a:buChar char="Ø"/>
            </a:pPr>
            <a:endParaRPr lang="en-US" sz="600" b="1" dirty="0">
              <a:solidFill>
                <a:schemeClr val="accent1"/>
              </a:solidFill>
            </a:endParaRPr>
          </a:p>
          <a:p>
            <a:pPr>
              <a:buFont typeface="Wingdings" panose="05000000000000000000" pitchFamily="2" charset="2"/>
              <a:buChar char="Ø"/>
            </a:pPr>
            <a:r>
              <a:rPr lang="en-US" sz="2600" dirty="0"/>
              <a:t>Participants and beneficiaries can also request the comparative analyses and other applicable information from their plan.</a:t>
            </a:r>
          </a:p>
        </p:txBody>
      </p:sp>
    </p:spTree>
    <p:extLst>
      <p:ext uri="{BB962C8B-B14F-4D97-AF65-F5344CB8AC3E}">
        <p14:creationId xmlns:p14="http://schemas.microsoft.com/office/powerpoint/2010/main" val="28165952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9001967" cy="994832"/>
          </a:xfrm>
        </p:spPr>
        <p:txBody>
          <a:bodyPr/>
          <a:lstStyle/>
          <a:p>
            <a:r>
              <a:rPr lang="en-US" dirty="0"/>
              <a:t>Mental Health Self-Compliance Tool on the DOL EBSA Web site</a:t>
            </a:r>
          </a:p>
        </p:txBody>
      </p:sp>
      <p:sp>
        <p:nvSpPr>
          <p:cNvPr id="3" name="Content Placeholder 2"/>
          <p:cNvSpPr>
            <a:spLocks noGrp="1"/>
          </p:cNvSpPr>
          <p:nvPr>
            <p:ph idx="1"/>
          </p:nvPr>
        </p:nvSpPr>
        <p:spPr>
          <a:xfrm>
            <a:off x="751840" y="2705100"/>
            <a:ext cx="10485120" cy="3980180"/>
          </a:xfrm>
        </p:spPr>
        <p:txBody>
          <a:bodyPr>
            <a:normAutofit/>
          </a:bodyPr>
          <a:lstStyle/>
          <a:p>
            <a:r>
              <a:rPr lang="en-US" sz="2400" b="1" dirty="0"/>
              <a:t>Who is it for? </a:t>
            </a:r>
          </a:p>
          <a:p>
            <a:pPr lvl="1"/>
            <a:r>
              <a:rPr lang="en-US" sz="2200" dirty="0"/>
              <a:t>Group health plan sponsors and administrators, health insurance issuers, State regulators, and other stakeholders </a:t>
            </a:r>
          </a:p>
          <a:p>
            <a:endParaRPr lang="en-US" sz="600" dirty="0"/>
          </a:p>
        </p:txBody>
      </p:sp>
      <p:sp>
        <p:nvSpPr>
          <p:cNvPr id="6" name="Content Placeholder 2"/>
          <p:cNvSpPr txBox="1">
            <a:spLocks/>
          </p:cNvSpPr>
          <p:nvPr/>
        </p:nvSpPr>
        <p:spPr>
          <a:xfrm>
            <a:off x="911964" y="3989070"/>
            <a:ext cx="7335520" cy="277114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endParaRPr lang="en-US" sz="600" dirty="0"/>
          </a:p>
          <a:p>
            <a:r>
              <a:rPr lang="en-US" sz="2400" b="1" dirty="0"/>
              <a:t>What does it do?</a:t>
            </a:r>
          </a:p>
          <a:p>
            <a:pPr lvl="1"/>
            <a:r>
              <a:rPr lang="en-US" sz="2200" dirty="0"/>
              <a:t>Helps determine whether a group health plan or health insurance issuer complies with the mental health parity laws</a:t>
            </a:r>
          </a:p>
          <a:p>
            <a:endParaRPr lang="en-US" sz="600" dirty="0"/>
          </a:p>
          <a:p>
            <a:r>
              <a:rPr lang="en-US" sz="2400" dirty="0"/>
              <a:t>Updated every </a:t>
            </a:r>
            <a:r>
              <a:rPr lang="en-US" sz="2400" b="1" dirty="0"/>
              <a:t>two years </a:t>
            </a:r>
            <a:endParaRPr lang="en-US" sz="24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608" y="3989070"/>
            <a:ext cx="3322320" cy="2214880"/>
          </a:xfrm>
          <a:prstGeom prst="rect">
            <a:avLst/>
          </a:prstGeom>
        </p:spPr>
      </p:pic>
    </p:spTree>
    <p:extLst>
      <p:ext uri="{BB962C8B-B14F-4D97-AF65-F5344CB8AC3E}">
        <p14:creationId xmlns:p14="http://schemas.microsoft.com/office/powerpoint/2010/main" val="42380302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595086"/>
            <a:ext cx="9477829" cy="1248228"/>
          </a:xfrm>
        </p:spPr>
        <p:txBody>
          <a:bodyPr/>
          <a:lstStyle/>
          <a:p>
            <a:r>
              <a:rPr lang="en-US" dirty="0"/>
              <a:t>Best Practices for Establishing an </a:t>
            </a:r>
            <a:br>
              <a:rPr lang="en-US" dirty="0"/>
            </a:br>
            <a:r>
              <a:rPr lang="en-US" dirty="0"/>
              <a:t>Internal Compliance Plan</a:t>
            </a:r>
          </a:p>
        </p:txBody>
      </p:sp>
      <p:sp>
        <p:nvSpPr>
          <p:cNvPr id="3" name="Content Placeholder 2"/>
          <p:cNvSpPr>
            <a:spLocks noGrp="1"/>
          </p:cNvSpPr>
          <p:nvPr>
            <p:ph idx="1"/>
          </p:nvPr>
        </p:nvSpPr>
        <p:spPr>
          <a:xfrm>
            <a:off x="800100" y="2686050"/>
            <a:ext cx="10725150" cy="3729264"/>
          </a:xfrm>
        </p:spPr>
        <p:txBody>
          <a:bodyPr>
            <a:normAutofit/>
          </a:bodyPr>
          <a:lstStyle/>
          <a:p>
            <a:pPr>
              <a:buFont typeface="Arial" panose="020B0604020202020204" pitchFamily="34" charset="0"/>
              <a:buChar char="•"/>
            </a:pPr>
            <a:r>
              <a:rPr lang="en-US" sz="2400" b="1" dirty="0"/>
              <a:t>Conducting Effective Training and Education</a:t>
            </a:r>
          </a:p>
          <a:p>
            <a:pPr lvl="1"/>
            <a:r>
              <a:rPr lang="en-US" sz="2200" dirty="0"/>
              <a:t>Includes individuals making decisions on behalf of the plan or issuer</a:t>
            </a:r>
          </a:p>
          <a:p>
            <a:endParaRPr lang="en-US" sz="2400" b="1" dirty="0"/>
          </a:p>
          <a:p>
            <a:pPr>
              <a:buFont typeface="Arial" panose="020B0604020202020204" pitchFamily="34" charset="0"/>
              <a:buChar char="•"/>
            </a:pPr>
            <a:r>
              <a:rPr lang="en-US" sz="2400" b="1" dirty="0"/>
              <a:t>Ensuring retention of records and information</a:t>
            </a:r>
          </a:p>
          <a:p>
            <a:pPr lvl="1"/>
            <a:r>
              <a:rPr lang="en-US" sz="2200" dirty="0"/>
              <a:t>Requirements under ERISA Section 107 (i.e. retention period, types of records, etc.) </a:t>
            </a:r>
          </a:p>
          <a:p>
            <a:pPr lvl="1"/>
            <a:r>
              <a:rPr lang="en-US" sz="2200" dirty="0"/>
              <a:t>Comparative analyses that involve potential mental health parity violations or complaints</a:t>
            </a:r>
          </a:p>
          <a:p>
            <a:endParaRPr lang="en-US" sz="2400" dirty="0"/>
          </a:p>
        </p:txBody>
      </p:sp>
      <p:pic>
        <p:nvPicPr>
          <p:cNvPr id="6" name="Picture 5" descr="Check Mark Symbol Yes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14" y="2686050"/>
            <a:ext cx="607390" cy="542273"/>
          </a:xfrm>
          <a:prstGeom prst="rect">
            <a:avLst/>
          </a:prstGeom>
        </p:spPr>
      </p:pic>
      <p:pic>
        <p:nvPicPr>
          <p:cNvPr id="7" name="Picture 6" descr="Check Mark Symbol Yes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14" y="4093482"/>
            <a:ext cx="607390" cy="542273"/>
          </a:xfrm>
          <a:prstGeom prst="rect">
            <a:avLst/>
          </a:prstGeom>
        </p:spPr>
      </p:pic>
    </p:spTree>
    <p:extLst>
      <p:ext uri="{BB962C8B-B14F-4D97-AF65-F5344CB8AC3E}">
        <p14:creationId xmlns:p14="http://schemas.microsoft.com/office/powerpoint/2010/main" val="10213622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114" y="595086"/>
            <a:ext cx="9477829" cy="1248228"/>
          </a:xfrm>
        </p:spPr>
        <p:txBody>
          <a:bodyPr/>
          <a:lstStyle/>
          <a:p>
            <a:r>
              <a:rPr lang="en-US" dirty="0"/>
              <a:t>Best Practices for Establishing an </a:t>
            </a:r>
            <a:br>
              <a:rPr lang="en-US" dirty="0"/>
            </a:br>
            <a:r>
              <a:rPr lang="en-US" dirty="0"/>
              <a:t>Internal Compliance Plan Continued</a:t>
            </a:r>
          </a:p>
        </p:txBody>
      </p:sp>
      <p:sp>
        <p:nvSpPr>
          <p:cNvPr id="3" name="Content Placeholder 2"/>
          <p:cNvSpPr>
            <a:spLocks noGrp="1"/>
          </p:cNvSpPr>
          <p:nvPr>
            <p:ph idx="1"/>
          </p:nvPr>
        </p:nvSpPr>
        <p:spPr>
          <a:xfrm>
            <a:off x="819150" y="2686050"/>
            <a:ext cx="10706100" cy="3729264"/>
          </a:xfrm>
        </p:spPr>
        <p:txBody>
          <a:bodyPr>
            <a:normAutofit/>
          </a:bodyPr>
          <a:lstStyle/>
          <a:p>
            <a:pPr>
              <a:buFont typeface="Arial" panose="020B0604020202020204" pitchFamily="34" charset="0"/>
              <a:buChar char="•"/>
            </a:pPr>
            <a:r>
              <a:rPr lang="en-US" sz="2400" b="1" dirty="0"/>
              <a:t>Conducting internal monitoring and regular compliance reviews</a:t>
            </a:r>
          </a:p>
          <a:p>
            <a:pPr lvl="1"/>
            <a:r>
              <a:rPr lang="en-US" sz="2200" dirty="0"/>
              <a:t>Auditing samples of adverse benefit determinations</a:t>
            </a:r>
          </a:p>
          <a:p>
            <a:pPr lvl="1"/>
            <a:r>
              <a:rPr lang="en-US" sz="2200" dirty="0"/>
              <a:t>Clear protocols in delegating management of benefits to another entity </a:t>
            </a:r>
          </a:p>
          <a:p>
            <a:endParaRPr lang="en-US" sz="2400" b="1" dirty="0"/>
          </a:p>
          <a:p>
            <a:pPr>
              <a:buFont typeface="Arial" panose="020B0604020202020204" pitchFamily="34" charset="0"/>
              <a:buChar char="•"/>
            </a:pPr>
            <a:r>
              <a:rPr lang="en-US" sz="2400" b="1" dirty="0"/>
              <a:t>Responding promptly to detected offenses and developing corrective action plans</a:t>
            </a:r>
          </a:p>
          <a:p>
            <a:pPr lvl="1"/>
            <a:r>
              <a:rPr lang="en-US" sz="2200" dirty="0"/>
              <a:t>Includes retroactive relief and notice to potentially affected participants</a:t>
            </a:r>
          </a:p>
          <a:p>
            <a:endParaRPr lang="en-US" dirty="0"/>
          </a:p>
        </p:txBody>
      </p:sp>
      <p:pic>
        <p:nvPicPr>
          <p:cNvPr id="4" name="Picture 3" descr="Check Mark Symbol Yes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14" y="2686050"/>
            <a:ext cx="607390" cy="542273"/>
          </a:xfrm>
          <a:prstGeom prst="rect">
            <a:avLst/>
          </a:prstGeom>
        </p:spPr>
      </p:pic>
      <p:pic>
        <p:nvPicPr>
          <p:cNvPr id="5" name="Picture 4" descr="Check Mark Symbol Yes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14" y="4550682"/>
            <a:ext cx="607390" cy="542273"/>
          </a:xfrm>
          <a:prstGeom prst="rect">
            <a:avLst/>
          </a:prstGeom>
        </p:spPr>
      </p:pic>
    </p:spTree>
    <p:extLst>
      <p:ext uri="{BB962C8B-B14F-4D97-AF65-F5344CB8AC3E}">
        <p14:creationId xmlns:p14="http://schemas.microsoft.com/office/powerpoint/2010/main" val="201292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noChangeArrowheads="1"/>
          </p:cNvSpPr>
          <p:nvPr>
            <p:ph type="title" idx="4294967295"/>
          </p:nvPr>
        </p:nvSpPr>
        <p:spPr>
          <a:xfrm>
            <a:off x="2743200" y="457200"/>
            <a:ext cx="80010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defTabSz="914400">
              <a:defRPr/>
            </a:pPr>
            <a:r>
              <a:rPr lang="en-US" altLang="en-US" sz="4400" dirty="0">
                <a:ln w="6350">
                  <a:solidFill>
                    <a:schemeClr val="accent1">
                      <a:shade val="43000"/>
                    </a:schemeClr>
                  </a:solidFill>
                </a:ln>
                <a:solidFill>
                  <a:schemeClr val="accent6">
                    <a:lumMod val="75000"/>
                  </a:schemeClr>
                </a:solidFill>
                <a:effectLst>
                  <a:outerShdw blurRad="26000" dist="26000" dir="14500000" algn="tl" rotWithShape="0">
                    <a:srgbClr val="000000">
                      <a:alpha val="40000"/>
                    </a:srgbClr>
                  </a:outerShdw>
                </a:effectLst>
                <a:latin typeface="Berlin Sans FB" panose="020E0602020502020306" pitchFamily="34" charset="0"/>
              </a:rPr>
              <a:t>EBSA Enforcement Strategy</a:t>
            </a:r>
          </a:p>
        </p:txBody>
      </p:sp>
      <p:sp>
        <p:nvSpPr>
          <p:cNvPr id="4" name="Line 19">
            <a:extLst>
              <a:ext uri="{C183D7F6-B498-43B3-948B-1728B52AA6E4}">
                <adec:decorative xmlns:adec="http://schemas.microsoft.com/office/drawing/2017/decorative" val="1"/>
              </a:ext>
            </a:extLst>
          </p:cNvPr>
          <p:cNvSpPr>
            <a:spLocks noChangeShapeType="1"/>
          </p:cNvSpPr>
          <p:nvPr/>
        </p:nvSpPr>
        <p:spPr bwMode="auto">
          <a:xfrm>
            <a:off x="2514600" y="1219200"/>
            <a:ext cx="8153400" cy="0"/>
          </a:xfrm>
          <a:prstGeom prst="line">
            <a:avLst/>
          </a:prstGeom>
          <a:noFill/>
          <a:ln w="38100">
            <a:solidFill>
              <a:srgbClr val="A0D9F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aphicFrame>
        <p:nvGraphicFramePr>
          <p:cNvPr id="3" name="Content Placeholder 1" descr="EBSA Enforcement Strategy breakdown"/>
          <p:cNvGraphicFramePr>
            <a:graphicFrameLocks/>
          </p:cNvGraphicFramePr>
          <p:nvPr>
            <p:extLst>
              <p:ext uri="{D42A27DB-BD31-4B8C-83A1-F6EECF244321}">
                <p14:modId xmlns:p14="http://schemas.microsoft.com/office/powerpoint/2010/main" val="108408256"/>
              </p:ext>
            </p:extLst>
          </p:nvPr>
        </p:nvGraphicFramePr>
        <p:xfrm>
          <a:off x="2667000" y="1676400"/>
          <a:ext cx="7696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745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812" y="625642"/>
            <a:ext cx="9226556" cy="1054990"/>
          </a:xfrm>
        </p:spPr>
        <p:txBody>
          <a:bodyPr/>
          <a:lstStyle/>
          <a:p>
            <a:r>
              <a:rPr lang="en-US" dirty="0"/>
              <a:t>U.S. Department of Labor </a:t>
            </a:r>
            <a:br>
              <a:rPr lang="en-US" dirty="0"/>
            </a:br>
            <a:r>
              <a:rPr lang="en-US" dirty="0"/>
              <a:t>Mental Health Parity Resources</a:t>
            </a:r>
          </a:p>
        </p:txBody>
      </p:sp>
      <p:sp>
        <p:nvSpPr>
          <p:cNvPr id="3" name="Content Placeholder 2"/>
          <p:cNvSpPr>
            <a:spLocks noGrp="1"/>
          </p:cNvSpPr>
          <p:nvPr>
            <p:ph idx="1"/>
          </p:nvPr>
        </p:nvSpPr>
        <p:spPr>
          <a:xfrm>
            <a:off x="689811" y="2621280"/>
            <a:ext cx="10730029" cy="4084320"/>
          </a:xfrm>
        </p:spPr>
        <p:txBody>
          <a:bodyPr vert="horz" lIns="91440" tIns="45720" rIns="91440" bIns="45720" rtlCol="0" anchor="t">
            <a:normAutofit fontScale="92500" lnSpcReduction="10000"/>
          </a:bodyPr>
          <a:lstStyle/>
          <a:p>
            <a:r>
              <a:rPr lang="en-US" sz="2200" dirty="0"/>
              <a:t>For more information about the federal mental health and substance use disorder law: </a:t>
            </a:r>
          </a:p>
          <a:p>
            <a:pPr lvl="1"/>
            <a:r>
              <a:rPr lang="en-US" sz="2000" dirty="0"/>
              <a:t>EBSA’s dedicated Mental Health Parity page </a:t>
            </a:r>
            <a:r>
              <a:rPr lang="en-US" sz="2000" dirty="0">
                <a:solidFill>
                  <a:schemeClr val="tx1"/>
                </a:solidFill>
              </a:rPr>
              <a:t>- </a:t>
            </a:r>
            <a:r>
              <a:rPr lang="en-US" sz="2000" dirty="0">
                <a:solidFill>
                  <a:schemeClr val="tx1"/>
                </a:solidFill>
                <a:hlinkClick r:id="rId3"/>
              </a:rPr>
              <a:t>https://www.dol.gov/agencies/ebsa/laws-and-regulations/laws/mental-health-and-substance-use-disorder-parity</a:t>
            </a:r>
            <a:r>
              <a:rPr lang="en-US" sz="2000" dirty="0">
                <a:solidFill>
                  <a:schemeClr val="tx1"/>
                </a:solidFill>
              </a:rPr>
              <a:t> </a:t>
            </a:r>
          </a:p>
          <a:p>
            <a:pPr lvl="1"/>
            <a:r>
              <a:rPr lang="en-US" sz="2000" dirty="0"/>
              <a:t>Your state’s department of insurance website and contact information, which can be found on the National Association of Insurance Commissioners website</a:t>
            </a:r>
            <a:r>
              <a:rPr lang="en-US" sz="2000" dirty="0">
                <a:solidFill>
                  <a:schemeClr val="tx1"/>
                </a:solidFill>
              </a:rPr>
              <a:t> – </a:t>
            </a:r>
            <a:r>
              <a:rPr lang="en-US" sz="2000" dirty="0">
                <a:solidFill>
                  <a:schemeClr val="tx1"/>
                </a:solidFill>
                <a:hlinkClick r:id="rId4"/>
              </a:rPr>
              <a:t>https://content.naic.org/cmte_b_mhpaea_wg.htm</a:t>
            </a:r>
            <a:r>
              <a:rPr lang="en-US" sz="2000" dirty="0">
                <a:solidFill>
                  <a:schemeClr val="tx1"/>
                </a:solidFill>
              </a:rPr>
              <a:t> </a:t>
            </a:r>
          </a:p>
          <a:p>
            <a:pPr lvl="1"/>
            <a:r>
              <a:rPr lang="en-US" sz="2000" dirty="0"/>
              <a:t>The Substance Abuse and Mental Health Services Administration (SAMHSA) Implementation of the Mental Health Parity and Addiction Equity Act (MHPAEA) website: </a:t>
            </a:r>
            <a:r>
              <a:rPr lang="en-US" sz="2000" dirty="0">
                <a:solidFill>
                  <a:schemeClr val="tx1"/>
                </a:solidFill>
                <a:hlinkClick r:id="rId5"/>
              </a:rPr>
              <a:t>www.samhsa.gov</a:t>
            </a:r>
            <a:endParaRPr lang="en-US" sz="2000" dirty="0">
              <a:solidFill>
                <a:schemeClr val="tx1"/>
              </a:solidFill>
            </a:endParaRPr>
          </a:p>
          <a:p>
            <a:pPr lvl="1"/>
            <a:r>
              <a:rPr lang="en-US" sz="2000" dirty="0"/>
              <a:t>For more specific questions you can also contact a benefits advisor by visiting</a:t>
            </a:r>
            <a:r>
              <a:rPr lang="en-US" sz="2000" dirty="0">
                <a:solidFill>
                  <a:schemeClr val="tx1"/>
                </a:solidFill>
              </a:rPr>
              <a:t> </a:t>
            </a:r>
            <a:r>
              <a:rPr lang="en-US" sz="2000" u="sng" dirty="0">
                <a:solidFill>
                  <a:schemeClr val="tx1"/>
                </a:solidFill>
                <a:hlinkClick r:id="rId6"/>
              </a:rPr>
              <a:t>askebsa.dol.gov</a:t>
            </a:r>
            <a:r>
              <a:rPr lang="en-US" sz="2000" dirty="0">
                <a:solidFill>
                  <a:schemeClr val="tx1"/>
                </a:solidFill>
              </a:rPr>
              <a:t> </a:t>
            </a:r>
            <a:r>
              <a:rPr lang="en-US" sz="2000" dirty="0"/>
              <a:t>or calling 1-866-444-3272</a:t>
            </a:r>
          </a:p>
          <a:p>
            <a:pPr marL="0" indent="0">
              <a:buNone/>
            </a:pPr>
            <a:endParaRPr lang="en-US" dirty="0"/>
          </a:p>
        </p:txBody>
      </p:sp>
    </p:spTree>
    <p:extLst>
      <p:ext uri="{BB962C8B-B14F-4D97-AF65-F5344CB8AC3E}">
        <p14:creationId xmlns:p14="http://schemas.microsoft.com/office/powerpoint/2010/main" val="11220824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F32915-3F1D-4BE4-8865-DD3231FC1631}"/>
              </a:ext>
            </a:extLst>
          </p:cNvPr>
          <p:cNvSpPr>
            <a:spLocks noGrp="1"/>
          </p:cNvSpPr>
          <p:nvPr>
            <p:ph type="title"/>
          </p:nvPr>
        </p:nvSpPr>
        <p:spPr>
          <a:xfrm>
            <a:off x="1715292" y="838200"/>
            <a:ext cx="8761413" cy="706964"/>
          </a:xfrm>
        </p:spPr>
        <p:txBody>
          <a:bodyPr/>
          <a:lstStyle/>
          <a:p>
            <a:pPr algn="ctr"/>
            <a:r>
              <a:rPr lang="en-US" sz="6600" b="1" dirty="0"/>
              <a:t>Questions?</a:t>
            </a:r>
          </a:p>
        </p:txBody>
      </p:sp>
      <p:pic>
        <p:nvPicPr>
          <p:cNvPr id="17" name="Picture 2" descr="j0336396"/>
          <p:cNvPicPr>
            <a:picLocks noChangeAspect="1" noChangeArrowheads="1" noCrop="1"/>
          </p:cNvPicPr>
          <p:nvPr/>
        </p:nvPicPr>
        <p:blipFill>
          <a:blip r:embed="rId2">
            <a:lum contrast="100000"/>
            <a:grayscl/>
            <a:biLevel thresh="50000"/>
            <a:extLst>
              <a:ext uri="{28A0092B-C50C-407E-A947-70E740481C1C}">
                <a14:useLocalDpi xmlns:a14="http://schemas.microsoft.com/office/drawing/2010/main" val="0"/>
              </a:ext>
            </a:extLst>
          </a:blip>
          <a:srcRect/>
          <a:stretch>
            <a:fillRect/>
          </a:stretch>
        </p:blipFill>
        <p:spPr bwMode="auto">
          <a:xfrm>
            <a:off x="4377358" y="2854186"/>
            <a:ext cx="3437283" cy="343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a:extLst>
              <a:ext uri="{C183D7F6-B498-43B3-948B-1728B52AA6E4}">
                <adec:decorative xmlns:adec="http://schemas.microsoft.com/office/drawing/2017/decorative" val="1"/>
              </a:ext>
            </a:extLst>
          </p:cNvPr>
          <p:cNvSpPr>
            <a:spLocks noGrp="1"/>
          </p:cNvSpPr>
          <p:nvPr>
            <p:ph idx="1"/>
          </p:nvPr>
        </p:nvSpPr>
        <p:spPr/>
        <p:txBody>
          <a:bodyPr>
            <a:normAutofit/>
          </a:bodyPr>
          <a:lstStyle/>
          <a:p>
            <a:pPr marL="0" indent="0">
              <a:buNone/>
            </a:pPr>
            <a:r>
              <a:rPr lang="en-US" sz="4800" b="1" dirty="0"/>
              <a:t> </a:t>
            </a:r>
          </a:p>
        </p:txBody>
      </p:sp>
    </p:spTree>
    <p:extLst>
      <p:ext uri="{BB962C8B-B14F-4D97-AF65-F5344CB8AC3E}">
        <p14:creationId xmlns:p14="http://schemas.microsoft.com/office/powerpoint/2010/main" val="20911898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2126687792BF47AFAC37BB0DBEB52A" ma:contentTypeVersion="7" ma:contentTypeDescription="Create a new document." ma:contentTypeScope="" ma:versionID="da75ab3867549bb2f2c2c1231c86cb0a">
  <xsd:schema xmlns:xsd="http://www.w3.org/2001/XMLSchema" xmlns:xs="http://www.w3.org/2001/XMLSchema" xmlns:p="http://schemas.microsoft.com/office/2006/metadata/properties" xmlns:ns3="9d106a71-c102-4320-b673-14c663354c90" targetNamespace="http://schemas.microsoft.com/office/2006/metadata/properties" ma:root="true" ma:fieldsID="5c15fe9cdd64ff9dde2453f32b64c0d2" ns3:_="">
    <xsd:import namespace="9d106a71-c102-4320-b673-14c663354c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06a71-c102-4320-b673-14c663354c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24794A-6BE8-4EF5-A6BA-1F1A921A2566}">
  <ds:schemaRefs>
    <ds:schemaRef ds:uri="http://schemas.microsoft.com/sharepoint/v3/contenttype/forms"/>
  </ds:schemaRefs>
</ds:datastoreItem>
</file>

<file path=customXml/itemProps2.xml><?xml version="1.0" encoding="utf-8"?>
<ds:datastoreItem xmlns:ds="http://schemas.openxmlformats.org/officeDocument/2006/customXml" ds:itemID="{1043087F-0FF0-4D6C-89FC-C55EC213CD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06a71-c102-4320-b673-14c663354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962AB8-7DFA-4FB2-B764-68298FF5B4CC}">
  <ds:schemaRefs>
    <ds:schemaRef ds:uri="http://schemas.microsoft.com/office/2006/metadata/properties"/>
    <ds:schemaRef ds:uri="http://schemas.microsoft.com/office/infopath/2007/PartnerControls"/>
    <ds:schemaRef ds:uri="http://purl.org/dc/elements/1.1/"/>
    <ds:schemaRef ds:uri="9d106a71-c102-4320-b673-14c663354c90"/>
    <ds:schemaRef ds:uri="http://www.w3.org/XML/1998/namespace"/>
    <ds:schemaRef ds:uri="http://schemas.microsoft.com/office/2006/documentManagement/types"/>
    <ds:schemaRef ds:uri="http://schemas.openxmlformats.org/package/2006/metadata/core-properties"/>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6594</TotalTime>
  <Words>5109</Words>
  <Application>Microsoft Office PowerPoint</Application>
  <PresentationFormat>Widescreen</PresentationFormat>
  <Paragraphs>697</Paragraphs>
  <Slides>91</Slides>
  <Notes>70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91</vt:i4>
      </vt:variant>
    </vt:vector>
  </HeadingPairs>
  <TitlesOfParts>
    <vt:vector size="102" baseType="lpstr">
      <vt:lpstr>Adobe Gothic Std B</vt:lpstr>
      <vt:lpstr>Arial</vt:lpstr>
      <vt:lpstr>Berlin Sans FB</vt:lpstr>
      <vt:lpstr>Calibri</vt:lpstr>
      <vt:lpstr>Century Gothic</vt:lpstr>
      <vt:lpstr>Courier New</vt:lpstr>
      <vt:lpstr>Times New Roman</vt:lpstr>
      <vt:lpstr>Wingdings</vt:lpstr>
      <vt:lpstr>Wingdings 2</vt:lpstr>
      <vt:lpstr>Wingdings 3</vt:lpstr>
      <vt:lpstr>Ion Boardroom</vt:lpstr>
      <vt:lpstr>WHAT TO EXPECT  FROM A  HEALTH PLAN INVESTIGATION    </vt:lpstr>
      <vt:lpstr>Disclaimer</vt:lpstr>
      <vt:lpstr>Outline of Presentation</vt:lpstr>
      <vt:lpstr>General Organization Overview </vt:lpstr>
      <vt:lpstr>The mission of the Employee Benefits Security Administration is to assure the security of the retirement, health and other workplace related benefits of America’s workers and their families. We will accomplish this mission by:  developing effective regulations;  assisting and educating workers, plan sponsors, fiduciaries and service providers; and  vigorously enforcing the law.</vt:lpstr>
      <vt:lpstr>Organization Chart</vt:lpstr>
      <vt:lpstr>EBSA - Structure</vt:lpstr>
      <vt:lpstr>EBSA Field Offices</vt:lpstr>
      <vt:lpstr>EBSA Enforcement Strategy</vt:lpstr>
      <vt:lpstr>ERISA Basics for Group Health Plans</vt:lpstr>
      <vt:lpstr>Employee Retirement Income Security Act (ERISA)</vt:lpstr>
      <vt:lpstr>A Few Basic Things a Group Health Plan Must Have</vt:lpstr>
      <vt:lpstr>Regulation of Group Health Plans</vt:lpstr>
      <vt:lpstr>Health Laws Included in ERISA Part 7</vt:lpstr>
      <vt:lpstr>Enforcement and Jurisdiction </vt:lpstr>
      <vt:lpstr>Enforcement and Jurisdiction</vt:lpstr>
      <vt:lpstr>Enforcement and Jurisdiction      </vt:lpstr>
      <vt:lpstr>Department of Health and Human Service’s Role Generally, the states enforce state laws that place requirements on issuers.  These provisions of these state laws must be at least as protective as ERISA part 7 and the Public Health Service Act (PHSA).  However, if Health and  Human Services determines that a state has failed to “substantially enforce” its parallel laws, HHS can directly enforce the PHSA with respect to health issuers in that state.   HHS may also be invited in by the state to enforce in that state</vt:lpstr>
      <vt:lpstr>Enforcement and Jurisdiction </vt:lpstr>
      <vt:lpstr>Enforcement and Jurisdiction   </vt:lpstr>
      <vt:lpstr>ERISA Reporting and Disclosure for Group Health Plans</vt:lpstr>
      <vt:lpstr>COBRA Premium Assistance under the American Rescue Plan(ARP)</vt:lpstr>
      <vt:lpstr>A Fiduciary is any person named as a plan fiduciary in plan documents – or who: Exercises discretionary authority or control over plan management  - or -  Exercises authority or control over plan assets  - or -  Provides investment advice for compensation (direct or indirect)</vt:lpstr>
      <vt:lpstr>Plans can have multiple fiduciaries Fiduciaries can be named or functional</vt:lpstr>
      <vt:lpstr>Act “solely in the interest” of participants &amp; beneficiaries  Discharge duties prudently with care, skill and diligence  Diversify plan investments  Follow terms of governing documents (to the extent they are consistent with ERISA)  Follow governing provisions of ERISA under Part 7.</vt:lpstr>
      <vt:lpstr>Act in the fiduciary’s own self interest  Act on behalf of a party with adverse interests  Accept “anything of value” from those doing business w/ the Plan (e.g. kickbacks)</vt:lpstr>
      <vt:lpstr>* Note that if a Plan/fiduciary/party in interest satisfies the requirements of a prohibited transaction exemption, the above transactions could be permissible</vt:lpstr>
      <vt:lpstr>Parties in Interest</vt:lpstr>
      <vt:lpstr>Fiduciaries</vt:lpstr>
      <vt:lpstr>ERISA Sec. 502(l) imposes a 20% penalty on the amount paid pursuant to a court order or settlement agreement.  The IRS can impose excise tax on prohibited transactions.  The IRS can impose excise tax under IRC Sec. 4980D for failure to meet certain group health plan requirements  Numerous other penalties for Reporting and Disclosure failures</vt:lpstr>
      <vt:lpstr>Examples include:  Accepting kickbacks  Filing fraudulent claims  Stealing premiums or contributions</vt:lpstr>
      <vt:lpstr>Types of investigations</vt:lpstr>
      <vt:lpstr>An Individual</vt:lpstr>
      <vt:lpstr>Sources for Targeted Investigations</vt:lpstr>
      <vt:lpstr>National Health Enforcement Initiatives Project</vt:lpstr>
      <vt:lpstr>The national initiatives for health enforcement for Fiscal Year 2024 remain unchanged from Fiscal Year 2023 and include Multiple Employer Welfare Arrangement (MEWA) financial solvency/fraud investigations, emergency services, and health service provider self-dealing. MHPAEA enforcement is now a national project and there will be a continued increased focus on MHPAEA in Fiscal Year 2024. Enforcement of the group health plan requirements related to COVID-19 and COBRA under the Families First Coronavirus Response Act (FFCRA) and the Coronavirus Aid, Relief, and Economic Security (CARES) Act, and the American Rescue Plan will also be areas of focus in Fiscal Year 2024, as will implementation and enforcement of the surprise billing and transparency provisions of the Consolidated Appropriations Act of 2020. The Equity Enforcement Focus will also continue from Fiscal Year 2023, which focuses on the enforcement program’s impact on equity issues and having a positive impact on underserved communities. The national initiatives include a broad range of investigative issues such as: Proper plan administration Proper claims payment Service provider fees Compliance with claims procedure rules Compliance with health care laws under Part 7 of ERISA in stated plan terms and operations Insolvency/unpaid claims</vt:lpstr>
      <vt:lpstr>Failure to provide benefits in accordance with plan terms  Improper or arbitrary claims adjudication  Failure to follow the DOL’s claims procedure rules  Failure to forward employee premiums to the insurance provider  Failure to provide mental health benefits in parity with medical/surgical benefits in accordance with mental health parity rules  Failure to provide required notices</vt:lpstr>
      <vt:lpstr>Investigative Process</vt:lpstr>
      <vt:lpstr>General Process for Civil Plan Investigations</vt:lpstr>
      <vt:lpstr>Initial Investigative Steps</vt:lpstr>
      <vt:lpstr>Plan document/ Summary Plan Description (SPD)/ Certificate of Coverage Summary of Benefits and Coverage (SBC) Service provider contracts  Premium or contribution schedules Documents related to plan finances Claims data and claims files Claims Adjudication Policies and Guidelines Participant notices required by ERISA Other documents related to ERISA compliance</vt:lpstr>
      <vt:lpstr>ERISA grants the DOL (EBSA) the power to “enter such places, inspect such books and records and question such persons … as deemed necessary”  The DOL (EBSA) has the authority to issue subpoenas requiring the production of documents or testimony</vt:lpstr>
      <vt:lpstr>Speak with plan sponsors and service providers to clarify plan terms to determine if violations of the health laws or other systemic problems exist.  Determine the extent and impact of harm to participants and beneficiaries due to violations.  Determine the most appropriate action to take to correct the problem.  Work with the service provider (if applicable) to make global corrections for all affected plan clients.</vt:lpstr>
      <vt:lpstr>Identifies problems &amp; corrective actions taken Indicates the case is closed</vt:lpstr>
      <vt:lpstr>Correction &amp; Voluntary Fiduciary Compliance Program</vt:lpstr>
      <vt:lpstr>It is a “Self-help” program.  Correction methods are specified in regulations.  Participants submit completed applications to an EBSA Regional Office.  EBSA issues a “No Action” letter.  Some transactions are eligible for excise tax relief.</vt:lpstr>
      <vt:lpstr>EBSA encourages self-correction.  Fiduciaries should regularly review operations.  Use the Health Law Self-Compliance Tool  Upon detection, take corrective action.  Correction guidance is in VFCP documentation.  Call EBSA for compliance assistance</vt:lpstr>
      <vt:lpstr>Often, potential problems become clear during the investigation.  If a problem is identified, work with EBSA to make corrections.  Correction guidance may be available.  Proof of correction and number of participants and plans affected is required.</vt:lpstr>
      <vt:lpstr>A settlement agreement  Notification to Participants and Beneficiaries of the correction Implementation of new internal controls Re-adjudication of claims Paying unpaid claims Payment of Plan’s administrative costs and expenses Interest Disgorgement of profits or surcharge Penalties Removal of Fiduciaries Removal of service providers Appointing an Independent Fiduciary</vt:lpstr>
      <vt:lpstr>Includes theft or embezzlement  Health care fraud   Kickbacks or bribes  False statements made to investigators  Willful failures to file or falsified filings</vt:lpstr>
      <vt:lpstr>Compliance Resources</vt:lpstr>
      <vt:lpstr>EBSA website (health plans): https://www.dol.gov/agencies/ebsa/employers-and-advisers/plan-administration-and-compliance/health-plans  Health Benefits Laws Self Compliance Tools: https://www.dol.gov/agencies/ebsa/employers-and-advisers/plan-administration-and-compliance/health-plans/hbec/checksheets  Health and Human Services                       www.hhs.gov/healthcare</vt:lpstr>
      <vt:lpstr>EBSA main site: www.dol.gov/agencies/ebsa  EBSA Affordable Care Act page:  www.dol.gov/agencies/ebsa/laws-and-regulations/laws/affordable-care-act/for-employers-and-advisers  EFAST2 website:  www.efast.dol.gov  Technical Assistance and Publications:  askebsa.dol.gov or 1-866-444-3272  EFAST2 Hotline (Toll-free):  1-866-GO EFAST (1-866-463-3278)  Form M-1 Filings:  http://www.askebsa.dol.gov/mewa/ or call the  Form M-1 Help Desk at 202-693-8360</vt:lpstr>
      <vt:lpstr>Office of Health Plan Standards &amp; Compliance Assistance  (202) 693-8335  Office of the Chief Accountant  (202) 693-8360  Office of Regulations &amp; Interpretations  (202) 693-8500  Office of Exemption Determinations  (202) 693-8540</vt:lpstr>
      <vt:lpstr>Health Benefit Education Campaign two-day seminars Webcasts Regional workshops</vt:lpstr>
      <vt:lpstr>Compliance Assistance on Mental Health Parity </vt:lpstr>
      <vt:lpstr>Mental Health Parity – Background </vt:lpstr>
      <vt:lpstr>Mental Health Parity – Background  </vt:lpstr>
      <vt:lpstr>Mental Health Parity – Background   </vt:lpstr>
      <vt:lpstr>Mental Health Parity – Background</vt:lpstr>
      <vt:lpstr>Who is Subject to Mental Health Parity?</vt:lpstr>
      <vt:lpstr>Must A Business Offer These Benefits?</vt:lpstr>
      <vt:lpstr>What Protections Does Mental Health Parity Provide?</vt:lpstr>
      <vt:lpstr>General Mental Health Parity Requirements</vt:lpstr>
      <vt:lpstr>Classification of Benefits</vt:lpstr>
      <vt:lpstr>Financial Requirements and  Quantitative Treatment Limitations </vt:lpstr>
      <vt:lpstr>Financial Requirements and  Quantitative Treatment Limitations - Example</vt:lpstr>
      <vt:lpstr>Financial Requirements and  Quantitative Treatment Limitations - Summary</vt:lpstr>
      <vt:lpstr>Financial Requirements and Quantitative Treatment Limitations</vt:lpstr>
      <vt:lpstr>Nonquantitative Treatment Limitations (NQTLs)</vt:lpstr>
      <vt:lpstr>Nonquantitative Treatment Limitations (NQTLs) </vt:lpstr>
      <vt:lpstr>Nonquantitative Treatment Limitations (NQTLs) - Examples</vt:lpstr>
      <vt:lpstr>Nonquantitative Treatment Limitations (NQTLs) – Examples continued</vt:lpstr>
      <vt:lpstr>NQTL Warning Signs</vt:lpstr>
      <vt:lpstr>NQTL Warning Signs </vt:lpstr>
      <vt:lpstr>NQTLs – Questions to Ask</vt:lpstr>
      <vt:lpstr>NQTLs – Questions to Ask </vt:lpstr>
      <vt:lpstr>Increased Enforcement under the Consolidated Appropriations Act</vt:lpstr>
      <vt:lpstr>Increased Enforcement under the Consolidated Appropriations Act  </vt:lpstr>
      <vt:lpstr>Increased Enforcement under the Consolidated Appropriations Act </vt:lpstr>
      <vt:lpstr>Increased Enforcement under the Consolidated Appropriations Act   </vt:lpstr>
      <vt:lpstr>Guidance on the Appropriations Act – Mental Health Parity Requirements</vt:lpstr>
      <vt:lpstr>Guidance on the Appropriations Act –Mental Health Parity Requirements  </vt:lpstr>
      <vt:lpstr>Guidance on the Appropriations Act –Mental Health Parity Requirements   </vt:lpstr>
      <vt:lpstr>Guidance on the Appropriations Act –Mental Health Parity Requirements    </vt:lpstr>
      <vt:lpstr>Guidance on the Appropriations Act –Mental Health Parity Requirements </vt:lpstr>
      <vt:lpstr>Mental Health Self-Compliance Tool on the DOL EBSA Web site</vt:lpstr>
      <vt:lpstr>Best Practices for Establishing an  Internal Compliance Plan</vt:lpstr>
      <vt:lpstr>Best Practices for Establishing an  Internal Compliance Plan Continued</vt:lpstr>
      <vt:lpstr>U.S. Department of Labor  Mental Health Parity Resources</vt:lpstr>
      <vt:lpstr>Questions?</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Parity Webcast for Workers</dc:title>
  <dc:creator>Chelsea Cerio-OHPSCA</dc:creator>
  <cp:lastModifiedBy>Jill Lingle</cp:lastModifiedBy>
  <cp:revision>271</cp:revision>
  <dcterms:created xsi:type="dcterms:W3CDTF">2021-05-24T15:14:15Z</dcterms:created>
  <dcterms:modified xsi:type="dcterms:W3CDTF">2024-03-05T18:47:17Z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0x010100B82126687792BF47AFAC37BB0DBEB52A</vt:lpwstr>
  </property>
</Properties>
</file>